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7777163" cy="5184775"/>
  <p:notesSz cx="6858000" cy="9144000"/>
  <p:defaultTextStyle>
    <a:defPPr>
      <a:defRPr lang="tr-TR"/>
    </a:defPPr>
    <a:lvl1pPr marL="0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0332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0664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0996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1328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51660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21992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92324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62656" algn="l" defTabSz="7406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E0tEw0X68koTFIt+BbABQ==" hashData="VQEFi905tYPBYvV08LrBMV7+NY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90" y="-162"/>
      </p:cViewPr>
      <p:guideLst>
        <p:guide orient="horz" pos="1633"/>
        <p:guide pos="24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83287" y="1610641"/>
            <a:ext cx="6610589" cy="111136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66575" y="2938039"/>
            <a:ext cx="5444014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7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5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638443" y="207632"/>
            <a:ext cx="1749862" cy="44238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88858" y="207632"/>
            <a:ext cx="5119966" cy="44238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11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83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4342" y="3331698"/>
            <a:ext cx="6610589" cy="102975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4342" y="2197529"/>
            <a:ext cx="6610589" cy="113416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7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88858" y="1209781"/>
            <a:ext cx="3434914" cy="342171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953391" y="1209781"/>
            <a:ext cx="3434914" cy="342171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12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858" y="1160574"/>
            <a:ext cx="3436264" cy="48367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88858" y="1644246"/>
            <a:ext cx="3436264" cy="298724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950691" y="1160574"/>
            <a:ext cx="3437614" cy="48367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950691" y="1644246"/>
            <a:ext cx="3437614" cy="298724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6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76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5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859" y="206431"/>
            <a:ext cx="2558633" cy="87853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0655" y="206431"/>
            <a:ext cx="4347650" cy="442506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8859" y="1084963"/>
            <a:ext cx="2558633" cy="3546530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9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378" y="3629343"/>
            <a:ext cx="4666298" cy="4284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24378" y="463269"/>
            <a:ext cx="4666298" cy="3110865"/>
          </a:xfrm>
        </p:spPr>
        <p:txBody>
          <a:bodyPr/>
          <a:lstStyle>
            <a:lvl1pPr marL="0" indent="0">
              <a:buNone/>
              <a:defRPr sz="2600"/>
            </a:lvl1pPr>
            <a:lvl2pPr marL="370332" indent="0">
              <a:buNone/>
              <a:defRPr sz="2300"/>
            </a:lvl2pPr>
            <a:lvl3pPr marL="740664" indent="0">
              <a:buNone/>
              <a:defRPr sz="1900"/>
            </a:lvl3pPr>
            <a:lvl4pPr marL="1110996" indent="0">
              <a:buNone/>
              <a:defRPr sz="1600"/>
            </a:lvl4pPr>
            <a:lvl5pPr marL="1481328" indent="0">
              <a:buNone/>
              <a:defRPr sz="1600"/>
            </a:lvl5pPr>
            <a:lvl6pPr marL="1851660" indent="0">
              <a:buNone/>
              <a:defRPr sz="1600"/>
            </a:lvl6pPr>
            <a:lvl7pPr marL="2221992" indent="0">
              <a:buNone/>
              <a:defRPr sz="1600"/>
            </a:lvl7pPr>
            <a:lvl8pPr marL="2592324" indent="0">
              <a:buNone/>
              <a:defRPr sz="1600"/>
            </a:lvl8pPr>
            <a:lvl9pPr marL="2962656" indent="0">
              <a:buNone/>
              <a:defRPr sz="16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4378" y="4057807"/>
            <a:ext cx="4666298" cy="608491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14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88858" y="207631"/>
            <a:ext cx="6999447" cy="864129"/>
          </a:xfrm>
          <a:prstGeom prst="rect">
            <a:avLst/>
          </a:prstGeom>
        </p:spPr>
        <p:txBody>
          <a:bodyPr vert="horz" lIns="74066" tIns="37033" rIns="74066" bIns="37033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858" y="1209781"/>
            <a:ext cx="6999447" cy="3421712"/>
          </a:xfrm>
          <a:prstGeom prst="rect">
            <a:avLst/>
          </a:prstGeom>
        </p:spPr>
        <p:txBody>
          <a:bodyPr vert="horz" lIns="74066" tIns="37033" rIns="74066" bIns="3703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88858" y="4805519"/>
            <a:ext cx="1814671" cy="276041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E624-9A6C-41EA-AE51-B0372AE04A75}" type="datetimeFigureOut">
              <a:rPr lang="tr-TR" smtClean="0"/>
              <a:t>25.01.2016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657198" y="4805519"/>
            <a:ext cx="2462768" cy="276041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573634" y="4805519"/>
            <a:ext cx="1814671" cy="276041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27EA-2412-456B-9ADC-BD5FAFCDE3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513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066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749" indent="-277749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790" indent="-231458" algn="l" defTabSz="7406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494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826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74066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ustafataskin.weebly.com/" TargetMode="External"/><Relationship Id="rId3" Type="http://schemas.openxmlformats.org/officeDocument/2006/relationships/image" Target="../media/image36.jpeg"/><Relationship Id="rId7" Type="http://schemas.openxmlformats.org/officeDocument/2006/relationships/hyperlink" Target="mailto:mustaskin06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s://www.youtube.com/channel/UCV4sXxhHH1TENx4I-zjwz6g" TargetMode="External"/><Relationship Id="rId5" Type="http://schemas.openxmlformats.org/officeDocument/2006/relationships/hyperlink" Target="https://plus.google.com/u/0/b/101063291009302899769/+mustafata%C5%9Fk%C4%B1n?pageId=101063291009302899769" TargetMode="External"/><Relationship Id="rId4" Type="http://schemas.openxmlformats.org/officeDocument/2006/relationships/hyperlink" Target="https://www.facebook.com/mustafataskin06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37.jpeg"/><Relationship Id="rId7" Type="http://schemas.openxmlformats.org/officeDocument/2006/relationships/hyperlink" Target="https://www.youtube.com/channel/UCV4sXxhHH1TENx4I-zjwz6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hyperlink" Target="https://plus.google.com/u/0/b/101063291009302899769/+mustafata%C5%9Fk%C4%B1n?pageId=101063291009302899769" TargetMode="External"/><Relationship Id="rId5" Type="http://schemas.openxmlformats.org/officeDocument/2006/relationships/hyperlink" Target="https://www.facebook.com/mustafataskin06/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://mustafataskin.weeb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4651" y="7984"/>
            <a:ext cx="9706791" cy="5176791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3816573" y="2520379"/>
            <a:ext cx="0" cy="12241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3168501" y="3096443"/>
            <a:ext cx="1368152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216173" y="792187"/>
            <a:ext cx="720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 db" pitchFamily="50" charset="0"/>
              </a:rPr>
              <a:t>KAPADOKYA / CAPPADOCIA</a:t>
            </a:r>
            <a:endParaRPr lang="tr-T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 db" pitchFamily="50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807661" cy="51847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01" y="1224235"/>
            <a:ext cx="4805515" cy="1296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2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6">
        <p:sndAc>
          <p:stSnd>
            <p:snd r:embed="rId3" name="refşk.wav"/>
          </p:stSnd>
        </p:sndAc>
      </p:transition>
    </mc:Choice>
    <mc:Fallback xmlns="">
      <p:transition spd="slow" advTm="24286">
        <p:sndAc>
          <p:stSnd>
            <p:snd r:embed="rId8" name="refş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807661" cy="5184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588"/>
            <a:ext cx="7808913" cy="51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59" y="-6797"/>
            <a:ext cx="7926182" cy="52634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59" y="-1"/>
            <a:ext cx="8024382" cy="53286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902">
        <p14:prism isContent="1" isInverted="1"/>
      </p:transition>
    </mc:Choice>
    <mc:Fallback xmlns="">
      <p:transition spd="slow" advTm="30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81" y="288131"/>
            <a:ext cx="3384376" cy="4771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21" y="288131"/>
            <a:ext cx="3240360" cy="4808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92" y="0"/>
            <a:ext cx="7802455" cy="51813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3" y="-4827"/>
            <a:ext cx="7814929" cy="51896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9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233">
        <p14:flip dir="r"/>
      </p:transition>
    </mc:Choice>
    <mc:Fallback xmlns="">
      <p:transition spd="slow" advTm="20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" y="-1"/>
            <a:ext cx="7807661" cy="51847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81" y="0"/>
            <a:ext cx="3443015" cy="51847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48" y="0"/>
            <a:ext cx="3443015" cy="51847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4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264">
        <p:dissolve/>
      </p:transition>
    </mc:Choice>
    <mc:Fallback xmlns="">
      <p:transition spd="slow" advTm="1326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807661" cy="5184775"/>
          </a:xfrm>
          <a:prstGeom prst="rect">
            <a:avLst/>
          </a:prstGeom>
        </p:spPr>
      </p:pic>
      <p:sp>
        <p:nvSpPr>
          <p:cNvPr id="6" name="Dikdörtgen 5">
            <a:hlinkClick r:id="rId4"/>
          </p:cNvPr>
          <p:cNvSpPr/>
          <p:nvPr/>
        </p:nvSpPr>
        <p:spPr>
          <a:xfrm>
            <a:off x="5184725" y="4536603"/>
            <a:ext cx="36004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hlinkClick r:id="rId5"/>
          </p:cNvPr>
          <p:cNvSpPr/>
          <p:nvPr/>
        </p:nvSpPr>
        <p:spPr>
          <a:xfrm>
            <a:off x="5616773" y="4536603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hlinkClick r:id="rId6"/>
          </p:cNvPr>
          <p:cNvSpPr/>
          <p:nvPr/>
        </p:nvSpPr>
        <p:spPr>
          <a:xfrm>
            <a:off x="6120829" y="4536603"/>
            <a:ext cx="3600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hlinkClick r:id="rId7"/>
          </p:cNvPr>
          <p:cNvSpPr/>
          <p:nvPr/>
        </p:nvSpPr>
        <p:spPr>
          <a:xfrm>
            <a:off x="6552877" y="4536603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hlinkClick r:id="rId8"/>
          </p:cNvPr>
          <p:cNvSpPr/>
          <p:nvPr/>
        </p:nvSpPr>
        <p:spPr>
          <a:xfrm>
            <a:off x="7056933" y="4536603"/>
            <a:ext cx="3600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1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000">
        <p14:honeycomb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43"/>
            <a:ext cx="7807661" cy="51847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4248571"/>
            <a:ext cx="45366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Ürgüplü Refik Başaran</a:t>
            </a:r>
          </a:p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 başında sarı çiçek – Şen olasın Ürgüp (</a:t>
            </a:r>
            <a:r>
              <a:rPr lang="tr-T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Cemalım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: Mustafa Taşkın 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717" y="3960539"/>
            <a:ext cx="2376414" cy="1017142"/>
          </a:xfrm>
          <a:prstGeom prst="rect">
            <a:avLst/>
          </a:prstGeom>
        </p:spPr>
      </p:pic>
      <p:sp>
        <p:nvSpPr>
          <p:cNvPr id="6" name="Dikdörtgen 5">
            <a:hlinkClick r:id="rId5"/>
          </p:cNvPr>
          <p:cNvSpPr/>
          <p:nvPr/>
        </p:nvSpPr>
        <p:spPr>
          <a:xfrm>
            <a:off x="5184725" y="4536603"/>
            <a:ext cx="36004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Dikdörtgen 6">
            <a:hlinkClick r:id="rId6"/>
          </p:cNvPr>
          <p:cNvSpPr/>
          <p:nvPr/>
        </p:nvSpPr>
        <p:spPr>
          <a:xfrm>
            <a:off x="5616773" y="4536603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Dikdörtgen 7">
            <a:hlinkClick r:id="rId7"/>
          </p:cNvPr>
          <p:cNvSpPr/>
          <p:nvPr/>
        </p:nvSpPr>
        <p:spPr>
          <a:xfrm>
            <a:off x="6120829" y="4536603"/>
            <a:ext cx="3600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Dikdörtgen 8">
            <a:hlinkClick r:id="rId8"/>
          </p:cNvPr>
          <p:cNvSpPr/>
          <p:nvPr/>
        </p:nvSpPr>
        <p:spPr>
          <a:xfrm>
            <a:off x="6552877" y="4536603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Dikdörtgen 9">
            <a:hlinkClick r:id="rId9"/>
          </p:cNvPr>
          <p:cNvSpPr/>
          <p:nvPr/>
        </p:nvSpPr>
        <p:spPr>
          <a:xfrm>
            <a:off x="7056933" y="4536603"/>
            <a:ext cx="3600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1" name="Resim 1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549" y="4896643"/>
            <a:ext cx="576064" cy="216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588"/>
            <a:ext cx="7808913" cy="51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mustafa taşkın\Desktop\ürgüp\DSC_5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73" y="360139"/>
            <a:ext cx="3443015" cy="4617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672557" y="576163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Ürgüp, Nevşehir İlinin 20 km </a:t>
            </a:r>
            <a:r>
              <a:rPr lang="tr-TR" sz="1800" b="1" dirty="0" err="1" smtClean="0"/>
              <a:t>doğusundaolan</a:t>
            </a:r>
            <a:r>
              <a:rPr lang="tr-TR" sz="1800" b="1" dirty="0"/>
              <a:t> ilçesidir ve Kapadokya bölgesinin en </a:t>
            </a:r>
            <a:r>
              <a:rPr lang="tr-TR" sz="1800" b="1" dirty="0" smtClean="0"/>
              <a:t>önemli merkezlerinden</a:t>
            </a:r>
          </a:p>
          <a:p>
            <a:r>
              <a:rPr lang="tr-TR" sz="1800" b="1" dirty="0" smtClean="0"/>
              <a:t>biridir.   </a:t>
            </a:r>
          </a:p>
          <a:p>
            <a:r>
              <a:rPr lang="tr-TR" sz="1800" b="1" dirty="0" smtClean="0"/>
              <a:t>Göreme'de </a:t>
            </a:r>
            <a:r>
              <a:rPr lang="tr-TR" sz="1800" b="1" dirty="0"/>
              <a:t>olduğu gibi tarihsel süreç içerisinde çok sayıda isme sahip olmuştur. </a:t>
            </a:r>
            <a:endParaRPr lang="tr-TR" sz="1800" b="1" dirty="0" smtClean="0"/>
          </a:p>
          <a:p>
            <a:r>
              <a:rPr lang="tr-TR" sz="1800" b="1" dirty="0" smtClean="0"/>
              <a:t>Bizans</a:t>
            </a:r>
            <a:r>
              <a:rPr lang="tr-TR" sz="1800" b="1" dirty="0"/>
              <a:t> döneminde </a:t>
            </a:r>
            <a:r>
              <a:rPr lang="tr-TR" sz="1800" b="1" dirty="0" err="1"/>
              <a:t>Osiana</a:t>
            </a:r>
            <a:r>
              <a:rPr lang="tr-TR" sz="1800" b="1" dirty="0"/>
              <a:t> (</a:t>
            </a:r>
            <a:r>
              <a:rPr lang="tr-TR" sz="1800" b="1" dirty="0" err="1"/>
              <a:t>Assiana</a:t>
            </a:r>
            <a:r>
              <a:rPr lang="tr-TR" sz="1800" b="1" dirty="0"/>
              <a:t>), </a:t>
            </a:r>
            <a:r>
              <a:rPr lang="tr-TR" sz="1800" b="1" dirty="0" err="1" smtClean="0"/>
              <a:t>Hagios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Prokopios</a:t>
            </a:r>
            <a:r>
              <a:rPr lang="tr-TR" sz="1800" b="1" dirty="0" smtClean="0"/>
              <a:t> (</a:t>
            </a:r>
            <a:r>
              <a:rPr lang="tr-TR" sz="1800" b="1" dirty="0" err="1" smtClean="0"/>
              <a:t>Prokopi</a:t>
            </a:r>
            <a:r>
              <a:rPr lang="tr-TR" sz="1800" b="1" dirty="0" smtClean="0"/>
              <a:t>)</a:t>
            </a:r>
            <a:endParaRPr lang="tr-TR" sz="1800" b="1" dirty="0"/>
          </a:p>
          <a:p>
            <a:r>
              <a:rPr lang="tr-TR" sz="1800" b="1" dirty="0"/>
              <a:t> Selçuklular </a:t>
            </a:r>
            <a:r>
              <a:rPr lang="tr-TR" sz="1800" b="1" dirty="0" err="1" smtClean="0"/>
              <a:t>dönemi'ndeBaşhisar</a:t>
            </a:r>
            <a:r>
              <a:rPr lang="tr-TR" sz="1800" b="1" dirty="0"/>
              <a:t>;  </a:t>
            </a:r>
            <a:r>
              <a:rPr lang="tr-TR" sz="1800" b="1" dirty="0" smtClean="0"/>
              <a:t>       Osmanlılar</a:t>
            </a:r>
            <a:r>
              <a:rPr lang="tr-TR" sz="1800" b="1" dirty="0"/>
              <a:t> zamanında </a:t>
            </a:r>
            <a:r>
              <a:rPr lang="tr-TR" sz="1800" b="1" dirty="0" err="1"/>
              <a:t>Burgut</a:t>
            </a:r>
            <a:r>
              <a:rPr lang="tr-TR" sz="1800" b="1" dirty="0"/>
              <a:t> kalesi; Cumhuriyetin ilk yıllarından itibaren de Ürgüp adıyla anılmıştır.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-4104456" y="4969331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ve HAZIRLAYAN : MUSTAFA TAŞKIN</a:t>
            </a:r>
            <a:endParaRPr lang="tr-TR" sz="8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4"/>
    </mc:Choice>
    <mc:Fallback xmlns="">
      <p:transition spd="slow" advTm="30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ustafa taşkın\Desktop\ürgüp\DSC_0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" y="105"/>
            <a:ext cx="7808776" cy="51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" y="0"/>
            <a:ext cx="7807661" cy="51847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6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8424">
        <p14:prism isContent="1"/>
      </p:transition>
    </mc:Choice>
    <mc:Fallback xmlns="">
      <p:transition spd="slow" advTm="184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56" y="0"/>
            <a:ext cx="7807661" cy="51847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"/>
            <a:ext cx="7810424" cy="51866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739">
        <p14:switch dir="r"/>
      </p:transition>
    </mc:Choice>
    <mc:Fallback xmlns="">
      <p:transition spd="slow" advTm="14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4" y="-1"/>
            <a:ext cx="7807661" cy="51847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581" y="360139"/>
            <a:ext cx="338437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216173" y="1512267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İlçenin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önemli gelir kaynağı turizmdir. Eşsiz doğal ve tarihi güzellikleriyle Kapadokya Bölgesi'nin gözbebeği olan Ürgüp'te turizmin yanı sıra bağcılık, hayvancılık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yapılmaktadır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59" y="-13709"/>
            <a:ext cx="7920880" cy="52122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1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7772">
        <p14:doors dir="vert"/>
      </p:transition>
    </mc:Choice>
    <mc:Fallback xmlns="">
      <p:transition spd="slow" advTm="377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13" y="360139"/>
            <a:ext cx="6696744" cy="4447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393">
        <p:cover/>
      </p:transition>
    </mc:Choice>
    <mc:Fallback xmlns="">
      <p:transition spd="slow" advTm="7393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53" y="216123"/>
            <a:ext cx="596395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216173" y="410455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Ürgüp’ te, </a:t>
            </a:r>
            <a:r>
              <a:rPr lang="tr-T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Tahsinağa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Halk Kütüphanesi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yılında hizmete açılmıştır. Z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kitaplığa sahip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kütüphaneye bağlı olarak kasaba ve köylerde 10 Kütüphane şubesi 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vardır.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1588"/>
            <a:ext cx="780415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6173" y="417656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Tahsin Ağa’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nın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1855 yılında Temenni Tepesi’ </a:t>
            </a:r>
            <a:r>
              <a:rPr lang="tr-T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</a:t>
            </a:r>
            <a:endPara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İnşa ettiği kümbet şeklindeki ilk kütüphane..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9244">
        <p14:ripple/>
      </p:transition>
    </mc:Choice>
    <mc:Fallback xmlns="">
      <p:transition spd="slow" advTm="29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26"/>
            <a:ext cx="7777163" cy="516452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849022" cy="51847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07661" cy="51847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99" y="-1"/>
            <a:ext cx="7881419" cy="52337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59" y="-1"/>
            <a:ext cx="7915946" cy="52566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60" y="-19621"/>
            <a:ext cx="7945493" cy="52763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0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1768">
        <p:checker/>
      </p:transition>
    </mc:Choice>
    <mc:Fallback xmlns="">
      <p:transition spd="slow" advTm="517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7" y="144115"/>
            <a:ext cx="5400260" cy="4860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26"/>
            <a:ext cx="7777163" cy="516452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08661" y="2592387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Kaya kütleleriyle iç içe geçmiş bir mimari sergileyen Ürgüp'ün hemen her köşesinden farklı bir dönemin izleri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görülür.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73" y="4824635"/>
            <a:ext cx="271462" cy="28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3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7925">
        <p14:glitter pattern="hexagon"/>
      </p:transition>
    </mc:Choice>
    <mc:Fallback xmlns="">
      <p:transition spd="slow" advTm="27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.5|1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9|8.6|7.9|8|1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.1|8.2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7|8.7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119</Words>
  <Application>Microsoft Office PowerPoint</Application>
  <PresentationFormat>Özel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m.taşkın</dc:creator>
  <cp:lastModifiedBy>m.taşkın</cp:lastModifiedBy>
  <cp:revision>21</cp:revision>
  <dcterms:created xsi:type="dcterms:W3CDTF">2016-01-24T17:15:29Z</dcterms:created>
  <dcterms:modified xsi:type="dcterms:W3CDTF">2016-01-25T12:36:21Z</dcterms:modified>
</cp:coreProperties>
</file>