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56" r:id="rId3"/>
    <p:sldId id="259" r:id="rId4"/>
    <p:sldId id="260" r:id="rId5"/>
    <p:sldId id="261" r:id="rId6"/>
    <p:sldId id="262" r:id="rId7"/>
    <p:sldId id="263" r:id="rId8"/>
    <p:sldId id="264" r:id="rId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modifyVerifier cryptProviderType="rsaFull" cryptAlgorithmClass="hash" cryptAlgorithmType="typeAny" cryptAlgorithmSid="4" spinCount="100000" saltData="kKpJ6NcWdAwNjF/RhvSjww==" hashData="XoTziKmpRMnq6FrouA05392jaik="/>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FFFF00"/>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tr-T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tr-TR"/>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tr-T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79739E4-4AE2-48CF-A5A3-298AA34B4728}" type="slidenum">
              <a:rPr lang="tr-T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321CDD-9642-4FD3-8608-A764E7A1D061}" type="slidenum">
              <a:rPr lang="tr-TR"/>
              <a:pPr/>
              <a:t>1</a:t>
            </a:fld>
            <a:endParaRPr lang="tr-T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79EF4-2115-43A5-AA5A-738C45CD3001}" type="slidenum">
              <a:rPr lang="tr-TR"/>
              <a:pPr/>
              <a:t>2</a:t>
            </a:fld>
            <a:endParaRPr lang="tr-T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C420D1-5F79-4DB9-BD73-4DE5A4EC5F43}" type="slidenum">
              <a:rPr lang="tr-TR"/>
              <a:pPr/>
              <a:t>3</a:t>
            </a:fld>
            <a:endParaRPr lang="tr-T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79BE1D-154A-4261-8613-20258067AC63}" type="slidenum">
              <a:rPr lang="tr-TR"/>
              <a:pPr/>
              <a:t>4</a:t>
            </a:fld>
            <a:endParaRPr lang="tr-T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4AAA02-2DA0-4D9C-B5E1-7845AA5103E4}" type="slidenum">
              <a:rPr lang="tr-TR"/>
              <a:pPr/>
              <a:t>5</a:t>
            </a:fld>
            <a:endParaRPr lang="tr-T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2FDC30-C4F8-4BB4-B273-D7AAB6F1E64C}" type="slidenum">
              <a:rPr lang="tr-TR"/>
              <a:pPr/>
              <a:t>6</a:t>
            </a:fld>
            <a:endParaRPr lang="tr-T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E6C3C1-6A58-4A3F-8CE9-395DDFCBC2D9}" type="slidenum">
              <a:rPr lang="tr-TR"/>
              <a:pPr/>
              <a:t>7</a:t>
            </a:fld>
            <a:endParaRPr lang="tr-T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DA6C6-13F9-4DD8-B970-849C777461C7}" type="slidenum">
              <a:rPr lang="tr-TR"/>
              <a:pPr/>
              <a:t>8</a:t>
            </a:fld>
            <a:endParaRPr lang="tr-T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E045255E-7198-42C1-9F11-DB401FC252DD}" type="slidenum">
              <a:rPr lang="tr-T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27A5DC60-D825-458B-89A7-C8158BD1C530}" type="slidenum">
              <a:rPr lang="tr-T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B8807695-95D7-42E3-AAD8-A68DBD83E6B3}"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79BF0825-2285-4C06-9B51-6355ED1B86E2}" type="slidenum">
              <a:rPr lang="tr-T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62CA3BE1-2132-4CBF-ACE1-3D802201E355}" type="slidenum">
              <a:rPr lang="tr-T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BD427E26-412F-4093-A0DD-8FD9A6530CF0}" type="slidenum">
              <a:rPr lang="tr-T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BEEA38C3-1340-489D-A595-FAD7DF78D1D5}" type="slidenum">
              <a:rPr lang="tr-T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DDBFFB12-3C6A-48CF-B02F-1F7B52DD6EB0}" type="slidenum">
              <a:rPr lang="tr-T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9AD2A3ED-2CC3-4311-B4A4-BC7E6303B518}" type="slidenum">
              <a:rPr lang="tr-T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E11E4DEF-8CE8-4D89-9672-ACD95E0BCD76}" type="slidenum">
              <a:rPr lang="tr-T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BB498DC9-EF17-4821-9FA6-D6EACD2C2C5F}" type="slidenum">
              <a:rPr lang="tr-T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50021"/>
            </a:gs>
            <a:gs pos="100000">
              <a:schemeClr val="bg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C26B6E3-C6C8-4CE7-BF64-A719E203135B}"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hyperlink" Target="http://mustafataskin.weebly.com/" TargetMode="External"/><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mailto:mustaskin06@gmail.com" TargetMode="External"/><Relationship Id="rId4" Type="http://schemas.openxmlformats.org/officeDocument/2006/relationships/image" Target="../media/image13.jpe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amsun03_76371524c"/>
          <p:cNvPicPr>
            <a:picLocks noChangeAspect="1" noChangeArrowheads="1"/>
          </p:cNvPicPr>
          <p:nvPr/>
        </p:nvPicPr>
        <p:blipFill>
          <a:blip r:embed="rId4" cstate="print"/>
          <a:srcRect l="56566"/>
          <a:stretch>
            <a:fillRect/>
          </a:stretch>
        </p:blipFill>
        <p:spPr bwMode="auto">
          <a:xfrm>
            <a:off x="0" y="0"/>
            <a:ext cx="9144000" cy="6858000"/>
          </a:xfrm>
          <a:prstGeom prst="rect">
            <a:avLst/>
          </a:prstGeom>
          <a:noFill/>
        </p:spPr>
      </p:pic>
      <p:sp>
        <p:nvSpPr>
          <p:cNvPr id="7171" name="Rectangle 3"/>
          <p:cNvSpPr>
            <a:spLocks noChangeArrowheads="1"/>
          </p:cNvSpPr>
          <p:nvPr/>
        </p:nvSpPr>
        <p:spPr bwMode="auto">
          <a:xfrm>
            <a:off x="250825" y="333375"/>
            <a:ext cx="8713788" cy="6264275"/>
          </a:xfrm>
          <a:prstGeom prst="rect">
            <a:avLst/>
          </a:prstGeom>
          <a:solidFill>
            <a:schemeClr val="accent1">
              <a:alpha val="0"/>
            </a:schemeClr>
          </a:solidFill>
          <a:ln w="76200" cmpd="tri">
            <a:solidFill>
              <a:srgbClr val="808080"/>
            </a:solidFill>
            <a:miter lim="800000"/>
            <a:headEnd/>
            <a:tailEnd/>
          </a:ln>
          <a:effectLst/>
        </p:spPr>
        <p:txBody>
          <a:bodyPr wrap="none" anchor="ctr"/>
          <a:lstStyle/>
          <a:p>
            <a:endParaRPr lang="tr-TR"/>
          </a:p>
        </p:txBody>
      </p:sp>
      <p:pic>
        <p:nvPicPr>
          <p:cNvPr id="7172" name="Picture 4" descr="samsun03_76371524c"/>
          <p:cNvPicPr>
            <a:picLocks noChangeAspect="1" noChangeArrowheads="1"/>
          </p:cNvPicPr>
          <p:nvPr/>
        </p:nvPicPr>
        <p:blipFill>
          <a:blip r:embed="rId4" cstate="print">
            <a:clrChange>
              <a:clrFrom>
                <a:srgbClr val="9CA7AB"/>
              </a:clrFrom>
              <a:clrTo>
                <a:srgbClr val="9CA7AB">
                  <a:alpha val="0"/>
                </a:srgbClr>
              </a:clrTo>
            </a:clrChange>
          </a:blip>
          <a:srcRect l="10733" t="9285" r="55618" b="32364"/>
          <a:stretch>
            <a:fillRect/>
          </a:stretch>
        </p:blipFill>
        <p:spPr bwMode="auto">
          <a:xfrm rot="-549577">
            <a:off x="684213" y="1052513"/>
            <a:ext cx="2892425" cy="4248150"/>
          </a:xfrm>
          <a:prstGeom prst="rect">
            <a:avLst/>
          </a:prstGeom>
          <a:noFill/>
        </p:spPr>
      </p:pic>
      <p:sp>
        <p:nvSpPr>
          <p:cNvPr id="7173" name="Text Box 5"/>
          <p:cNvSpPr txBox="1">
            <a:spLocks noChangeArrowheads="1"/>
          </p:cNvSpPr>
          <p:nvPr/>
        </p:nvSpPr>
        <p:spPr bwMode="auto">
          <a:xfrm>
            <a:off x="3563938" y="1268413"/>
            <a:ext cx="5256212" cy="3514725"/>
          </a:xfrm>
          <a:prstGeom prst="rect">
            <a:avLst/>
          </a:prstGeom>
          <a:noFill/>
          <a:ln w="9525">
            <a:noFill/>
            <a:miter lim="800000"/>
            <a:headEnd/>
            <a:tailEnd/>
          </a:ln>
          <a:effectLst/>
        </p:spPr>
        <p:txBody>
          <a:bodyPr>
            <a:spAutoFit/>
          </a:bodyPr>
          <a:lstStyle/>
          <a:p>
            <a:pPr>
              <a:spcBef>
                <a:spcPct val="50000"/>
              </a:spcBef>
            </a:pPr>
            <a:r>
              <a:rPr lang="tr-TR" sz="1600"/>
              <a:t>Atatürk’ün gençliğe armağan ettiği ve “Gençlik ve Spor Bayramı” olarak kutlanan 19 Mayıs tarihinin önemini anlayabilmek için Atatürk’ün 16-19 Mayıs 1919 tarihleri arasında gerçekleştirdiği İstanbul-Samsun yolculuğunu hatırlamamız gerekir. </a:t>
            </a:r>
          </a:p>
          <a:p>
            <a:pPr>
              <a:spcBef>
                <a:spcPct val="50000"/>
              </a:spcBef>
            </a:pPr>
            <a:r>
              <a:rPr lang="tr-TR" sz="1600"/>
              <a:t>Türkiye Cumhuriyeti’nin tarihindeki önemli olaylardan biri Atatürk’ün Samsun’a ayak basışıdır. </a:t>
            </a:r>
          </a:p>
          <a:p>
            <a:pPr>
              <a:spcBef>
                <a:spcPct val="50000"/>
              </a:spcBef>
            </a:pPr>
            <a:r>
              <a:rPr lang="tr-TR" sz="1600"/>
              <a:t>Türk Milleti Birinci Dünya Savaşı sonrasında kötüleşen koşullar içinde kurtuluş çareleri ararken büyük bir lider Mustafa Kemal Atatürk ortaya çıktı ve Samsun’a ayak basarak “Kurtuluş” yolunu açtı. Dolayısıyla Atatürk’ün 16-19 Mayıs 1919 İstanbul’dan başlayan yolculuğu bir kurtuluş dönemini simgeler. </a:t>
            </a:r>
          </a:p>
        </p:txBody>
      </p:sp>
      <p:pic>
        <p:nvPicPr>
          <p:cNvPr id="7174" name="Picture 6" descr="b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71775" y="2420938"/>
            <a:ext cx="3671888" cy="2616200"/>
          </a:xfrm>
          <a:prstGeom prst="rect">
            <a:avLst/>
          </a:prstGeom>
          <a:noFill/>
        </p:spPr>
      </p:pic>
      <p:sp>
        <p:nvSpPr>
          <p:cNvPr id="7175" name="WordArt 7"/>
          <p:cNvSpPr>
            <a:spLocks noChangeArrowheads="1" noChangeShapeType="1" noTextEdit="1"/>
          </p:cNvSpPr>
          <p:nvPr/>
        </p:nvSpPr>
        <p:spPr bwMode="auto">
          <a:xfrm>
            <a:off x="1908175" y="1125538"/>
            <a:ext cx="5327650" cy="5229225"/>
          </a:xfrm>
          <a:prstGeom prst="rect">
            <a:avLst/>
          </a:prstGeom>
        </p:spPr>
        <p:txBody>
          <a:bodyPr spcFirstLastPara="1" wrap="none" fromWordArt="1">
            <a:prstTxWarp prst="textButton">
              <a:avLst>
                <a:gd name="adj" fmla="val 9497707"/>
              </a:avLst>
            </a:prstTxWarp>
            <a:scene3d>
              <a:camera prst="legacyObliqueRight"/>
              <a:lightRig rig="legacyHarsh3" dir="t"/>
            </a:scene3d>
            <a:sp3d extrusionH="100000" prstMaterial="legacyMatte">
              <a:extrusionClr>
                <a:srgbClr val="663300"/>
              </a:extrusionClr>
            </a:sp3d>
          </a:bodyPr>
          <a:lstStyle/>
          <a:p>
            <a:pPr algn="ctr"/>
            <a:r>
              <a:rPr lang="tr-TR" sz="3600" kern="10">
                <a:ln w="9525">
                  <a:round/>
                  <a:headEnd/>
                  <a:tailEnd/>
                </a:ln>
                <a:gradFill rotWithShape="0">
                  <a:gsLst>
                    <a:gs pos="0">
                      <a:srgbClr val="000082"/>
                    </a:gs>
                    <a:gs pos="30000">
                      <a:srgbClr val="66008F"/>
                    </a:gs>
                    <a:gs pos="64999">
                      <a:srgbClr val="BA0066"/>
                    </a:gs>
                    <a:gs pos="89999">
                      <a:srgbClr val="FF0000"/>
                    </a:gs>
                    <a:gs pos="100000">
                      <a:srgbClr val="FF8200"/>
                    </a:gs>
                  </a:gsLst>
                  <a:lin ang="5400000" scaled="1"/>
                </a:gradFill>
                <a:latin typeface="Calisto MT"/>
              </a:rPr>
              <a:t>SAMSUN ONDOKUZ MAYIS</a:t>
            </a:r>
          </a:p>
        </p:txBody>
      </p:sp>
      <p:pic>
        <p:nvPicPr>
          <p:cNvPr id="7176" name="Picture 8" descr="uc1"/>
          <p:cNvPicPr>
            <a:picLocks noChangeAspect="1" noChangeArrowheads="1"/>
          </p:cNvPicPr>
          <p:nvPr/>
        </p:nvPicPr>
        <p:blipFill>
          <a:blip r:embed="rId6" cstate="print"/>
          <a:srcRect/>
          <a:stretch>
            <a:fillRect/>
          </a:stretch>
        </p:blipFill>
        <p:spPr bwMode="auto">
          <a:xfrm>
            <a:off x="8388350" y="5949950"/>
            <a:ext cx="238125" cy="238125"/>
          </a:xfrm>
          <a:prstGeom prst="rect">
            <a:avLst/>
          </a:prstGeom>
          <a:noFill/>
        </p:spPr>
      </p:pic>
    </p:spTree>
  </p:cSld>
  <p:clrMapOvr>
    <a:masterClrMapping/>
  </p:clrMapOvr>
  <p:transition>
    <p:sndAc>
      <p:stSnd loop="1">
        <p:snd r:embed="rId3" name="YouTube - vatan m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5000" fill="hold"/>
                                        <p:tgtEl>
                                          <p:spTgt spid="7174"/>
                                        </p:tgtEl>
                                        <p:attrNameLst>
                                          <p:attrName>ppt_w</p:attrName>
                                        </p:attrNameLst>
                                      </p:cBhvr>
                                      <p:tavLst>
                                        <p:tav tm="0">
                                          <p:val>
                                            <p:fltVal val="0"/>
                                          </p:val>
                                        </p:tav>
                                        <p:tav tm="100000">
                                          <p:val>
                                            <p:strVal val="#ppt_w"/>
                                          </p:val>
                                        </p:tav>
                                      </p:tavLst>
                                    </p:anim>
                                    <p:anim calcmode="lin" valueType="num">
                                      <p:cBhvr>
                                        <p:cTn id="8" dur="5000" fill="hold"/>
                                        <p:tgtEl>
                                          <p:spTgt spid="7174"/>
                                        </p:tgtEl>
                                        <p:attrNameLst>
                                          <p:attrName>ppt_h</p:attrName>
                                        </p:attrNameLst>
                                      </p:cBhvr>
                                      <p:tavLst>
                                        <p:tav tm="0">
                                          <p:val>
                                            <p:fltVal val="0"/>
                                          </p:val>
                                        </p:tav>
                                        <p:tav tm="100000">
                                          <p:val>
                                            <p:strVal val="#ppt_h"/>
                                          </p:val>
                                        </p:tav>
                                      </p:tavLst>
                                    </p:anim>
                                  </p:childTnLst>
                                </p:cTn>
                              </p:par>
                              <p:par>
                                <p:cTn id="9" presetID="23" presetClass="entr" presetSubtype="32" fill="hold" grpId="0" nodeType="withEffect">
                                  <p:stCondLst>
                                    <p:cond delay="1500"/>
                                  </p:stCondLst>
                                  <p:childTnLst>
                                    <p:set>
                                      <p:cBhvr>
                                        <p:cTn id="10" dur="1" fill="hold">
                                          <p:stCondLst>
                                            <p:cond delay="0"/>
                                          </p:stCondLst>
                                        </p:cTn>
                                        <p:tgtEl>
                                          <p:spTgt spid="7175"/>
                                        </p:tgtEl>
                                        <p:attrNameLst>
                                          <p:attrName>style.visibility</p:attrName>
                                        </p:attrNameLst>
                                      </p:cBhvr>
                                      <p:to>
                                        <p:strVal val="visible"/>
                                      </p:to>
                                    </p:set>
                                    <p:anim calcmode="lin" valueType="num">
                                      <p:cBhvr>
                                        <p:cTn id="11" dur="5000" fill="hold"/>
                                        <p:tgtEl>
                                          <p:spTgt spid="7175"/>
                                        </p:tgtEl>
                                        <p:attrNameLst>
                                          <p:attrName>ppt_w</p:attrName>
                                        </p:attrNameLst>
                                      </p:cBhvr>
                                      <p:tavLst>
                                        <p:tav tm="0">
                                          <p:val>
                                            <p:strVal val="4*#ppt_w"/>
                                          </p:val>
                                        </p:tav>
                                        <p:tav tm="100000">
                                          <p:val>
                                            <p:strVal val="#ppt_w"/>
                                          </p:val>
                                        </p:tav>
                                      </p:tavLst>
                                    </p:anim>
                                    <p:anim calcmode="lin" valueType="num">
                                      <p:cBhvr>
                                        <p:cTn id="12" dur="5000" fill="hold"/>
                                        <p:tgtEl>
                                          <p:spTgt spid="7175"/>
                                        </p:tgtEl>
                                        <p:attrNameLst>
                                          <p:attrName>ppt_h</p:attrName>
                                        </p:attrNameLst>
                                      </p:cBhvr>
                                      <p:tavLst>
                                        <p:tav tm="0">
                                          <p:val>
                                            <p:strVal val="4*#ppt_h"/>
                                          </p:val>
                                        </p:tav>
                                        <p:tav tm="100000">
                                          <p:val>
                                            <p:strVal val="#ppt_h"/>
                                          </p:val>
                                        </p:tav>
                                      </p:tavLst>
                                    </p:anim>
                                  </p:childTnLst>
                                </p:cTn>
                              </p:par>
                            </p:childTnLst>
                          </p:cTn>
                        </p:par>
                        <p:par>
                          <p:cTn id="13" fill="hold">
                            <p:stCondLst>
                              <p:cond delay="6500"/>
                            </p:stCondLst>
                            <p:childTnLst>
                              <p:par>
                                <p:cTn id="14" presetID="10" presetClass="entr" presetSubtype="0" fill="hold" nodeType="afterEffect">
                                  <p:stCondLst>
                                    <p:cond delay="0"/>
                                  </p:stCondLst>
                                  <p:childTnLst>
                                    <p:set>
                                      <p:cBhvr>
                                        <p:cTn id="15" dur="1" fill="hold">
                                          <p:stCondLst>
                                            <p:cond delay="0"/>
                                          </p:stCondLst>
                                        </p:cTn>
                                        <p:tgtEl>
                                          <p:spTgt spid="7176"/>
                                        </p:tgtEl>
                                        <p:attrNameLst>
                                          <p:attrName>style.visibility</p:attrName>
                                        </p:attrNameLst>
                                      </p:cBhvr>
                                      <p:to>
                                        <p:strVal val="visible"/>
                                      </p:to>
                                    </p:set>
                                    <p:animEffect transition="in" filter="fade">
                                      <p:cBhvr>
                                        <p:cTn id="16" dur="1000"/>
                                        <p:tgtEl>
                                          <p:spTgt spid="717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3000"/>
                                        <p:tgtEl>
                                          <p:spTgt spid="7172"/>
                                        </p:tgtEl>
                                      </p:cBhvr>
                                    </p:animEffect>
                                  </p:childTnLst>
                                </p:cTn>
                              </p:par>
                              <p:par>
                                <p:cTn id="22" presetID="10" presetClass="exit" presetSubtype="0" fill="hold" grpId="1" nodeType="withEffect">
                                  <p:stCondLst>
                                    <p:cond delay="0"/>
                                  </p:stCondLst>
                                  <p:childTnLst>
                                    <p:animEffect transition="out" filter="fade">
                                      <p:cBhvr>
                                        <p:cTn id="23" dur="3000"/>
                                        <p:tgtEl>
                                          <p:spTgt spid="7175"/>
                                        </p:tgtEl>
                                      </p:cBhvr>
                                    </p:animEffect>
                                    <p:set>
                                      <p:cBhvr>
                                        <p:cTn id="24" dur="1" fill="hold">
                                          <p:stCondLst>
                                            <p:cond delay="2999"/>
                                          </p:stCondLst>
                                        </p:cTn>
                                        <p:tgtEl>
                                          <p:spTgt spid="717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3000"/>
                                        <p:tgtEl>
                                          <p:spTgt spid="7174"/>
                                        </p:tgtEl>
                                      </p:cBhvr>
                                    </p:animEffect>
                                    <p:set>
                                      <p:cBhvr>
                                        <p:cTn id="27" dur="1" fill="hold">
                                          <p:stCondLst>
                                            <p:cond delay="2999"/>
                                          </p:stCondLst>
                                        </p:cTn>
                                        <p:tgtEl>
                                          <p:spTgt spid="7174"/>
                                        </p:tgtEl>
                                        <p:attrNameLst>
                                          <p:attrName>style.visibility</p:attrName>
                                        </p:attrNameLst>
                                      </p:cBhvr>
                                      <p:to>
                                        <p:strVal val="hidden"/>
                                      </p:to>
                                    </p:se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173"/>
                                        </p:tgtEl>
                                        <p:attrNameLst>
                                          <p:attrName>style.visibility</p:attrName>
                                        </p:attrNameLst>
                                      </p:cBhvr>
                                      <p:to>
                                        <p:strVal val="visible"/>
                                      </p:to>
                                    </p:set>
                                    <p:animEffect transition="in" filter="fade">
                                      <p:cBhvr>
                                        <p:cTn id="31" dur="3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5" grpId="0" animBg="1"/>
      <p:bldP spid="717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samsun03_76371524c"/>
          <p:cNvPicPr>
            <a:picLocks noChangeAspect="1" noChangeArrowheads="1"/>
          </p:cNvPicPr>
          <p:nvPr/>
        </p:nvPicPr>
        <p:blipFill>
          <a:blip r:embed="rId3" cstate="print"/>
          <a:srcRect l="56566"/>
          <a:stretch>
            <a:fillRect/>
          </a:stretch>
        </p:blipFill>
        <p:spPr bwMode="auto">
          <a:xfrm>
            <a:off x="0" y="0"/>
            <a:ext cx="9144000" cy="6858000"/>
          </a:xfrm>
          <a:prstGeom prst="rect">
            <a:avLst/>
          </a:prstGeom>
          <a:noFill/>
        </p:spPr>
      </p:pic>
      <p:sp>
        <p:nvSpPr>
          <p:cNvPr id="2056" name="Rectangle 8"/>
          <p:cNvSpPr>
            <a:spLocks noChangeArrowheads="1"/>
          </p:cNvSpPr>
          <p:nvPr/>
        </p:nvSpPr>
        <p:spPr bwMode="auto">
          <a:xfrm>
            <a:off x="250825" y="333375"/>
            <a:ext cx="8713788" cy="6264275"/>
          </a:xfrm>
          <a:prstGeom prst="rect">
            <a:avLst/>
          </a:prstGeom>
          <a:solidFill>
            <a:schemeClr val="accent1">
              <a:alpha val="0"/>
            </a:schemeClr>
          </a:solidFill>
          <a:ln w="76200" cmpd="tri">
            <a:solidFill>
              <a:srgbClr val="808080"/>
            </a:solidFill>
            <a:miter lim="800000"/>
            <a:headEnd/>
            <a:tailEnd/>
          </a:ln>
          <a:effectLst/>
        </p:spPr>
        <p:txBody>
          <a:bodyPr wrap="none" anchor="ctr"/>
          <a:lstStyle/>
          <a:p>
            <a:endParaRPr lang="tr-TR"/>
          </a:p>
        </p:txBody>
      </p:sp>
      <p:pic>
        <p:nvPicPr>
          <p:cNvPr id="2055" name="Picture 7" descr="samsun03_76371524c"/>
          <p:cNvPicPr>
            <a:picLocks noChangeAspect="1" noChangeArrowheads="1"/>
          </p:cNvPicPr>
          <p:nvPr/>
        </p:nvPicPr>
        <p:blipFill>
          <a:blip r:embed="rId3" cstate="print">
            <a:clrChange>
              <a:clrFrom>
                <a:srgbClr val="9CA7AB"/>
              </a:clrFrom>
              <a:clrTo>
                <a:srgbClr val="9CA7AB">
                  <a:alpha val="0"/>
                </a:srgbClr>
              </a:clrTo>
            </a:clrChange>
          </a:blip>
          <a:srcRect l="10733" t="9285" r="55618" b="32364"/>
          <a:stretch>
            <a:fillRect/>
          </a:stretch>
        </p:blipFill>
        <p:spPr bwMode="auto">
          <a:xfrm rot="-549577">
            <a:off x="684213" y="1052513"/>
            <a:ext cx="2892425" cy="4248150"/>
          </a:xfrm>
          <a:prstGeom prst="rect">
            <a:avLst/>
          </a:prstGeom>
          <a:noFill/>
        </p:spPr>
      </p:pic>
      <p:sp>
        <p:nvSpPr>
          <p:cNvPr id="2052" name="Text Box 4"/>
          <p:cNvSpPr txBox="1">
            <a:spLocks noChangeArrowheads="1"/>
          </p:cNvSpPr>
          <p:nvPr/>
        </p:nvSpPr>
        <p:spPr bwMode="auto">
          <a:xfrm>
            <a:off x="3563938" y="1268413"/>
            <a:ext cx="5256212" cy="3514725"/>
          </a:xfrm>
          <a:prstGeom prst="rect">
            <a:avLst/>
          </a:prstGeom>
          <a:noFill/>
          <a:ln w="9525">
            <a:noFill/>
            <a:miter lim="800000"/>
            <a:headEnd/>
            <a:tailEnd/>
          </a:ln>
          <a:effectLst/>
        </p:spPr>
        <p:txBody>
          <a:bodyPr>
            <a:spAutoFit/>
          </a:bodyPr>
          <a:lstStyle/>
          <a:p>
            <a:pPr>
              <a:spcBef>
                <a:spcPct val="50000"/>
              </a:spcBef>
            </a:pPr>
            <a:r>
              <a:rPr lang="tr-TR" sz="1600"/>
              <a:t>Atatürk’ün gençliğe armağan ettiği ve “Gençlik ve Spor Bayramı” olarak kutlanan 19 Mayıs tarihinin önemini anlayabilmek için Atatürk’ün 16-19 Mayıs 1919 tarihleri arasında gerçekleştirdiği İstanbul-Samsun yolculuğunu hatırlamamız gerekir. </a:t>
            </a:r>
          </a:p>
          <a:p>
            <a:pPr>
              <a:spcBef>
                <a:spcPct val="50000"/>
              </a:spcBef>
            </a:pPr>
            <a:r>
              <a:rPr lang="tr-TR" sz="1600"/>
              <a:t>Türkiye Cumhuriyeti’nin tarihindeki önemli olaylardan biri Atatürk’ün Samsun’a ayak basışıdır. </a:t>
            </a:r>
          </a:p>
          <a:p>
            <a:pPr>
              <a:spcBef>
                <a:spcPct val="50000"/>
              </a:spcBef>
            </a:pPr>
            <a:r>
              <a:rPr lang="tr-TR" sz="1600"/>
              <a:t>Türk Milleti Birinci Dünya Savaşı sonrasında kötüleşen koşullar içinde kurtuluş çareleri ararken büyük bir lider Mustafa Kemal Atatürk ortaya çıktı ve Samsun’a ayak basarak “Kurtuluş” yolunu açtı. Dolayısıyla Atatürk’ün 16-19 Mayıs 1919 İstanbul’dan başlayan yolculuğu bir kurtuluş dönemini simgeler. </a:t>
            </a:r>
          </a:p>
        </p:txBody>
      </p:sp>
      <p:pic>
        <p:nvPicPr>
          <p:cNvPr id="2057" name="Picture 9" descr="10yd1"/>
          <p:cNvPicPr>
            <a:picLocks noChangeAspect="1" noChangeArrowheads="1"/>
          </p:cNvPicPr>
          <p:nvPr/>
        </p:nvPicPr>
        <p:blipFill>
          <a:blip r:embed="rId4" cstate="print"/>
          <a:srcRect/>
          <a:stretch>
            <a:fillRect/>
          </a:stretch>
        </p:blipFill>
        <p:spPr bwMode="auto">
          <a:xfrm>
            <a:off x="323850" y="404813"/>
            <a:ext cx="8569325" cy="6119812"/>
          </a:xfrm>
          <a:prstGeom prst="rect">
            <a:avLst/>
          </a:prstGeom>
          <a:noFill/>
        </p:spPr>
      </p:pic>
      <p:sp>
        <p:nvSpPr>
          <p:cNvPr id="2059" name="Rectangle 11"/>
          <p:cNvSpPr>
            <a:spLocks noChangeArrowheads="1"/>
          </p:cNvSpPr>
          <p:nvPr/>
        </p:nvSpPr>
        <p:spPr bwMode="auto">
          <a:xfrm>
            <a:off x="323850" y="3500438"/>
            <a:ext cx="8569325" cy="3095625"/>
          </a:xfrm>
          <a:prstGeom prst="rect">
            <a:avLst/>
          </a:prstGeom>
          <a:solidFill>
            <a:schemeClr val="tx2">
              <a:alpha val="60001"/>
            </a:schemeClr>
          </a:solidFill>
          <a:ln w="9525">
            <a:noFill/>
            <a:miter lim="800000"/>
            <a:headEnd/>
            <a:tailEnd/>
          </a:ln>
          <a:effectLst/>
        </p:spPr>
        <p:txBody>
          <a:bodyPr wrap="none" anchor="ctr"/>
          <a:lstStyle/>
          <a:p>
            <a:endParaRPr lang="tr-TR"/>
          </a:p>
        </p:txBody>
      </p:sp>
      <p:sp>
        <p:nvSpPr>
          <p:cNvPr id="2058" name="Text Box 10"/>
          <p:cNvSpPr txBox="1">
            <a:spLocks noChangeArrowheads="1"/>
          </p:cNvSpPr>
          <p:nvPr/>
        </p:nvSpPr>
        <p:spPr bwMode="auto">
          <a:xfrm>
            <a:off x="323850" y="3500438"/>
            <a:ext cx="8569325" cy="3148012"/>
          </a:xfrm>
          <a:prstGeom prst="rect">
            <a:avLst/>
          </a:prstGeom>
          <a:noFill/>
          <a:ln w="9525">
            <a:noFill/>
            <a:miter lim="800000"/>
            <a:headEnd/>
            <a:tailEnd/>
          </a:ln>
          <a:effectLst>
            <a:outerShdw dist="17961" dir="2700000" algn="ctr" rotWithShape="0">
              <a:schemeClr val="tx1"/>
            </a:outerShdw>
          </a:effectLst>
        </p:spPr>
        <p:txBody>
          <a:bodyPr>
            <a:spAutoFit/>
          </a:bodyPr>
          <a:lstStyle/>
          <a:p>
            <a:pPr>
              <a:spcBef>
                <a:spcPct val="50000"/>
              </a:spcBef>
            </a:pPr>
            <a:r>
              <a:rPr lang="tr-TR" sz="1600">
                <a:solidFill>
                  <a:schemeClr val="bg1"/>
                </a:solidFill>
              </a:rPr>
              <a:t>Samsun işgal kuvvetleri için önemli noktalardan biriydi. </a:t>
            </a:r>
          </a:p>
          <a:p>
            <a:pPr>
              <a:spcBef>
                <a:spcPct val="50000"/>
              </a:spcBef>
            </a:pPr>
            <a:r>
              <a:rPr lang="tr-TR" sz="1600">
                <a:solidFill>
                  <a:schemeClr val="bg1"/>
                </a:solidFill>
              </a:rPr>
              <a:t>Stratejik bakımdan büyük öneme sahipti ve Karadeniz’den Orta Anadolu’ya açılan en rahat ve güvenilir bir kapıydı. </a:t>
            </a:r>
          </a:p>
          <a:p>
            <a:pPr>
              <a:spcBef>
                <a:spcPct val="50000"/>
              </a:spcBef>
            </a:pPr>
            <a:r>
              <a:rPr lang="tr-TR" sz="1600">
                <a:solidFill>
                  <a:schemeClr val="bg1"/>
                </a:solidFill>
              </a:rPr>
              <a:t>İngilizler 9 Mart 1919 tarihinde Samsun’a askerî birlik çıkarmışlardı. Buna tepki olarak Türk Makinalı Tüfek birliğinden Hamdi adındaki bir teğmenin askerlerini alarak dağa çıkması dikkatleri bu bölgeye çekti ve İngiliz Yüksek Komiserliği’nin de Türk halkının silâhlandığı konusundaki şikayetleri üzerine bu bölgeye güvenilir bir kumandanın olağanüstü yetkilerle gönderilmesine karar verildi. </a:t>
            </a:r>
          </a:p>
          <a:p>
            <a:pPr>
              <a:spcBef>
                <a:spcPct val="50000"/>
              </a:spcBef>
            </a:pPr>
            <a:r>
              <a:rPr lang="tr-TR" sz="1600">
                <a:solidFill>
                  <a:schemeClr val="bg1"/>
                </a:solidFill>
              </a:rPr>
              <a:t>Bu kumandan Mustafa Kemal Atatürk’tü ve Atatürk uzun zamandan beri ülkenin içinde bulunduğu bu umutsuz duruma üzülüyor ve birşeyler yapmak için Anadolu’ya geçmek istiyordu. Bu O’nun için bulunmaz fırsattı.</a:t>
            </a:r>
            <a:r>
              <a:rPr lang="tr-TR" sz="1600">
                <a:solidFill>
                  <a:srgbClr val="FFFF00"/>
                </a:solidFill>
              </a:rPr>
              <a:t> </a:t>
            </a:r>
          </a:p>
        </p:txBody>
      </p:sp>
      <p:pic>
        <p:nvPicPr>
          <p:cNvPr id="2060" name="Picture 12" descr="uc1"/>
          <p:cNvPicPr>
            <a:picLocks noChangeAspect="1" noChangeArrowheads="1"/>
          </p:cNvPicPr>
          <p:nvPr/>
        </p:nvPicPr>
        <p:blipFill>
          <a:blip r:embed="rId5" cstate="print"/>
          <a:srcRect/>
          <a:stretch>
            <a:fillRect/>
          </a:stretch>
        </p:blipFill>
        <p:spPr bwMode="auto">
          <a:xfrm>
            <a:off x="8388350" y="5949950"/>
            <a:ext cx="238125" cy="238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3000"/>
                                        <p:tgtEl>
                                          <p:spTgt spid="2055"/>
                                        </p:tgtEl>
                                      </p:cBhvr>
                                    </p:animEffect>
                                    <p:set>
                                      <p:cBhvr>
                                        <p:cTn id="7" dur="1" fill="hold">
                                          <p:stCondLst>
                                            <p:cond delay="2999"/>
                                          </p:stCondLst>
                                        </p:cTn>
                                        <p:tgtEl>
                                          <p:spTgt spid="205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3000"/>
                                        <p:tgtEl>
                                          <p:spTgt spid="2052"/>
                                        </p:tgtEl>
                                      </p:cBhvr>
                                    </p:animEffect>
                                    <p:set>
                                      <p:cBhvr>
                                        <p:cTn id="10" dur="1" fill="hold">
                                          <p:stCondLst>
                                            <p:cond delay="2999"/>
                                          </p:stCondLst>
                                        </p:cTn>
                                        <p:tgtEl>
                                          <p:spTgt spid="205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057"/>
                                        </p:tgtEl>
                                        <p:attrNameLst>
                                          <p:attrName>style.visibility</p:attrName>
                                        </p:attrNameLst>
                                      </p:cBhvr>
                                      <p:to>
                                        <p:strVal val="visible"/>
                                      </p:to>
                                    </p:set>
                                    <p:animEffect transition="in" filter="fade">
                                      <p:cBhvr>
                                        <p:cTn id="13" dur="5000"/>
                                        <p:tgtEl>
                                          <p:spTgt spid="2057"/>
                                        </p:tgtEl>
                                      </p:cBhvr>
                                    </p:animEffect>
                                  </p:childTnLst>
                                </p:cTn>
                              </p:par>
                            </p:childTnLst>
                          </p:cTn>
                        </p:par>
                        <p:par>
                          <p:cTn id="14" fill="hold">
                            <p:stCondLst>
                              <p:cond delay="5000"/>
                            </p:stCondLst>
                            <p:childTnLst>
                              <p:par>
                                <p:cTn id="15" presetID="12" presetClass="entr" presetSubtype="4" fill="hold" grpId="0" nodeType="after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slide(fromBottom)">
                                      <p:cBhvr>
                                        <p:cTn id="17" dur="5000"/>
                                        <p:tgtEl>
                                          <p:spTgt spid="2058"/>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2059"/>
                                        </p:tgtEl>
                                        <p:attrNameLst>
                                          <p:attrName>style.visibility</p:attrName>
                                        </p:attrNameLst>
                                      </p:cBhvr>
                                      <p:to>
                                        <p:strVal val="visible"/>
                                      </p:to>
                                    </p:set>
                                    <p:animEffect transition="in" filter="slide(fromBottom)">
                                      <p:cBhvr>
                                        <p:cTn id="20" dur="5000"/>
                                        <p:tgtEl>
                                          <p:spTgt spid="2059"/>
                                        </p:tgtEl>
                                      </p:cBhvr>
                                    </p:animEffect>
                                  </p:childTnLst>
                                </p:cTn>
                              </p:par>
                            </p:childTnLst>
                          </p:cTn>
                        </p:par>
                        <p:par>
                          <p:cTn id="21" fill="hold">
                            <p:stCondLst>
                              <p:cond delay="10000"/>
                            </p:stCondLst>
                            <p:childTnLst>
                              <p:par>
                                <p:cTn id="22" presetID="10" presetClass="entr" presetSubtype="0" fill="hold" nodeType="afterEffect">
                                  <p:stCondLst>
                                    <p:cond delay="0"/>
                                  </p:stCondLst>
                                  <p:childTnLst>
                                    <p:set>
                                      <p:cBhvr>
                                        <p:cTn id="23" dur="1" fill="hold">
                                          <p:stCondLst>
                                            <p:cond delay="0"/>
                                          </p:stCondLst>
                                        </p:cTn>
                                        <p:tgtEl>
                                          <p:spTgt spid="2060"/>
                                        </p:tgtEl>
                                        <p:attrNameLst>
                                          <p:attrName>style.visibility</p:attrName>
                                        </p:attrNameLst>
                                      </p:cBhvr>
                                      <p:to>
                                        <p:strVal val="visible"/>
                                      </p:to>
                                    </p:set>
                                    <p:animEffect transition="in" filter="fade">
                                      <p:cBhvr>
                                        <p:cTn id="24" dur="10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9" grpId="0" animBg="1"/>
      <p:bldP spid="20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amsun03_76371524c"/>
          <p:cNvPicPr>
            <a:picLocks noChangeAspect="1" noChangeArrowheads="1"/>
          </p:cNvPicPr>
          <p:nvPr/>
        </p:nvPicPr>
        <p:blipFill>
          <a:blip r:embed="rId3" cstate="print"/>
          <a:srcRect l="56566"/>
          <a:stretch>
            <a:fillRect/>
          </a:stretch>
        </p:blipFill>
        <p:spPr bwMode="auto">
          <a:xfrm>
            <a:off x="0" y="0"/>
            <a:ext cx="9144000" cy="6858000"/>
          </a:xfrm>
          <a:prstGeom prst="rect">
            <a:avLst/>
          </a:prstGeom>
          <a:noFill/>
        </p:spPr>
      </p:pic>
      <p:sp>
        <p:nvSpPr>
          <p:cNvPr id="9219" name="Rectangle 3"/>
          <p:cNvSpPr>
            <a:spLocks noChangeArrowheads="1"/>
          </p:cNvSpPr>
          <p:nvPr/>
        </p:nvSpPr>
        <p:spPr bwMode="auto">
          <a:xfrm>
            <a:off x="250825" y="333375"/>
            <a:ext cx="8713788" cy="6264275"/>
          </a:xfrm>
          <a:prstGeom prst="rect">
            <a:avLst/>
          </a:prstGeom>
          <a:solidFill>
            <a:schemeClr val="accent1">
              <a:alpha val="0"/>
            </a:schemeClr>
          </a:solidFill>
          <a:ln w="76200" cmpd="tri">
            <a:solidFill>
              <a:srgbClr val="808080"/>
            </a:solidFill>
            <a:miter lim="800000"/>
            <a:headEnd/>
            <a:tailEnd/>
          </a:ln>
          <a:effectLst/>
        </p:spPr>
        <p:txBody>
          <a:bodyPr wrap="none" anchor="ctr"/>
          <a:lstStyle/>
          <a:p>
            <a:endParaRPr lang="tr-TR"/>
          </a:p>
        </p:txBody>
      </p:sp>
      <p:pic>
        <p:nvPicPr>
          <p:cNvPr id="9222" name="Picture 6" descr="10yd1"/>
          <p:cNvPicPr>
            <a:picLocks noChangeAspect="1" noChangeArrowheads="1"/>
          </p:cNvPicPr>
          <p:nvPr/>
        </p:nvPicPr>
        <p:blipFill>
          <a:blip r:embed="rId4" cstate="print"/>
          <a:srcRect/>
          <a:stretch>
            <a:fillRect/>
          </a:stretch>
        </p:blipFill>
        <p:spPr bwMode="auto">
          <a:xfrm>
            <a:off x="323850" y="404813"/>
            <a:ext cx="8569325" cy="6119812"/>
          </a:xfrm>
          <a:prstGeom prst="rect">
            <a:avLst/>
          </a:prstGeom>
          <a:noFill/>
        </p:spPr>
      </p:pic>
      <p:sp>
        <p:nvSpPr>
          <p:cNvPr id="9223" name="Rectangle 7"/>
          <p:cNvSpPr>
            <a:spLocks noChangeArrowheads="1"/>
          </p:cNvSpPr>
          <p:nvPr/>
        </p:nvSpPr>
        <p:spPr bwMode="auto">
          <a:xfrm>
            <a:off x="323850" y="3500438"/>
            <a:ext cx="8569325" cy="3095625"/>
          </a:xfrm>
          <a:prstGeom prst="rect">
            <a:avLst/>
          </a:prstGeom>
          <a:solidFill>
            <a:schemeClr val="tx2">
              <a:alpha val="60001"/>
            </a:schemeClr>
          </a:solidFill>
          <a:ln w="9525">
            <a:noFill/>
            <a:miter lim="800000"/>
            <a:headEnd/>
            <a:tailEnd/>
          </a:ln>
          <a:effectLst/>
        </p:spPr>
        <p:txBody>
          <a:bodyPr wrap="none" anchor="ctr"/>
          <a:lstStyle/>
          <a:p>
            <a:endParaRPr lang="tr-TR"/>
          </a:p>
        </p:txBody>
      </p:sp>
      <p:sp>
        <p:nvSpPr>
          <p:cNvPr id="9224" name="Text Box 8"/>
          <p:cNvSpPr txBox="1">
            <a:spLocks noChangeArrowheads="1"/>
          </p:cNvSpPr>
          <p:nvPr/>
        </p:nvSpPr>
        <p:spPr bwMode="auto">
          <a:xfrm>
            <a:off x="323850" y="3500438"/>
            <a:ext cx="8569325" cy="3148012"/>
          </a:xfrm>
          <a:prstGeom prst="rect">
            <a:avLst/>
          </a:prstGeom>
          <a:noFill/>
          <a:ln w="9525">
            <a:noFill/>
            <a:miter lim="800000"/>
            <a:headEnd/>
            <a:tailEnd/>
          </a:ln>
          <a:effectLst>
            <a:outerShdw dist="17961" dir="2700000" algn="ctr" rotWithShape="0">
              <a:schemeClr val="tx1"/>
            </a:outerShdw>
          </a:effectLst>
        </p:spPr>
        <p:txBody>
          <a:bodyPr>
            <a:spAutoFit/>
          </a:bodyPr>
          <a:lstStyle/>
          <a:p>
            <a:pPr>
              <a:spcBef>
                <a:spcPct val="50000"/>
              </a:spcBef>
            </a:pPr>
            <a:r>
              <a:rPr lang="tr-TR" sz="1600">
                <a:solidFill>
                  <a:schemeClr val="bg1"/>
                </a:solidFill>
              </a:rPr>
              <a:t>Samsun işgal kuvvetleri için önemli noktalardan biriydi. </a:t>
            </a:r>
          </a:p>
          <a:p>
            <a:pPr>
              <a:spcBef>
                <a:spcPct val="50000"/>
              </a:spcBef>
            </a:pPr>
            <a:r>
              <a:rPr lang="tr-TR" sz="1600">
                <a:solidFill>
                  <a:schemeClr val="bg1"/>
                </a:solidFill>
              </a:rPr>
              <a:t>Stratejik bakımdan büyük öneme sahipti ve Karadeniz’den Orta Anadolu’ya açılan en rahat ve güvenilir bir kapıydı. </a:t>
            </a:r>
          </a:p>
          <a:p>
            <a:pPr>
              <a:spcBef>
                <a:spcPct val="50000"/>
              </a:spcBef>
            </a:pPr>
            <a:r>
              <a:rPr lang="tr-TR" sz="1600">
                <a:solidFill>
                  <a:schemeClr val="bg1"/>
                </a:solidFill>
              </a:rPr>
              <a:t>İngilizler 9 Mart 1919 tarihinde Samsun’a askerî birlik çıkarmışlardı. Buna tepki olarak Türk Makinalı Tüfek birliğinden Hamdi adındaki bir teğmenin askerlerini alarak dağa çıkması dikkatleri bu bölgeye çekti ve İngiliz Yüksek Komiserliği’nin de Türk halkının silâhlandığı konusundaki şikayetleri üzerine bu bölgeye güvenilir bir kumandanın olağanüstü yetkilerle gönderilmesine karar verildi. </a:t>
            </a:r>
          </a:p>
          <a:p>
            <a:pPr>
              <a:spcBef>
                <a:spcPct val="50000"/>
              </a:spcBef>
            </a:pPr>
            <a:r>
              <a:rPr lang="tr-TR" sz="1600">
                <a:solidFill>
                  <a:schemeClr val="bg1"/>
                </a:solidFill>
              </a:rPr>
              <a:t>Bu kumandan Mustafa Kemal Atatürk’tü ve Atatürk uzun zamandan beri ülkenin içinde bulunduğu bu umutsuz duruma üzülüyor ve birşeyler yapmak için Anadolu’ya geçmek istiyordu. Bu O’nun için bulunmaz fırsattı.</a:t>
            </a:r>
            <a:r>
              <a:rPr lang="tr-TR" sz="1600">
                <a:solidFill>
                  <a:srgbClr val="FFFF00"/>
                </a:solidFill>
              </a:rPr>
              <a:t> </a:t>
            </a:r>
          </a:p>
        </p:txBody>
      </p:sp>
      <p:pic>
        <p:nvPicPr>
          <p:cNvPr id="9230" name="Picture 14" descr="smsn3"/>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sp>
        <p:nvSpPr>
          <p:cNvPr id="9231" name="Text Box 15"/>
          <p:cNvSpPr txBox="1">
            <a:spLocks noChangeArrowheads="1"/>
          </p:cNvSpPr>
          <p:nvPr/>
        </p:nvSpPr>
        <p:spPr bwMode="auto">
          <a:xfrm>
            <a:off x="539750" y="5300663"/>
            <a:ext cx="8280400" cy="855662"/>
          </a:xfrm>
          <a:prstGeom prst="rect">
            <a:avLst/>
          </a:prstGeom>
          <a:noFill/>
          <a:ln w="9525">
            <a:noFill/>
            <a:miter lim="800000"/>
            <a:headEnd/>
            <a:tailEnd/>
          </a:ln>
          <a:effectLst/>
        </p:spPr>
        <p:txBody>
          <a:bodyPr>
            <a:spAutoFit/>
          </a:bodyPr>
          <a:lstStyle/>
          <a:p>
            <a:pPr>
              <a:spcBef>
                <a:spcPct val="50000"/>
              </a:spcBef>
            </a:pPr>
            <a:r>
              <a:rPr lang="tr-TR" sz="1600"/>
              <a:t>Atatürk beraberindeki kişilerle beraber 16 Mayıs 1919 Cuma günü öğleden sonra “Bandırma” adındaki eski bir vapurla Galata rıhtımından ayrılır.18 Mayıs 1919 Pazartesi günü beklenen yolculuğun sonuna gelinir.</a:t>
            </a:r>
            <a:r>
              <a:rPr lang="tr-TR"/>
              <a:t> </a:t>
            </a:r>
          </a:p>
        </p:txBody>
      </p:sp>
      <p:pic>
        <p:nvPicPr>
          <p:cNvPr id="9232" name="Picture 16" descr="uc1"/>
          <p:cNvPicPr>
            <a:picLocks noChangeAspect="1" noChangeArrowheads="1"/>
          </p:cNvPicPr>
          <p:nvPr/>
        </p:nvPicPr>
        <p:blipFill>
          <a:blip r:embed="rId6" cstate="print"/>
          <a:srcRect/>
          <a:stretch>
            <a:fillRect/>
          </a:stretch>
        </p:blipFill>
        <p:spPr bwMode="auto">
          <a:xfrm>
            <a:off x="8388350" y="5949950"/>
            <a:ext cx="238125" cy="238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30"/>
                                        </p:tgtEl>
                                        <p:attrNameLst>
                                          <p:attrName>style.visibility</p:attrName>
                                        </p:attrNameLst>
                                      </p:cBhvr>
                                      <p:to>
                                        <p:strVal val="visible"/>
                                      </p:to>
                                    </p:set>
                                    <p:animEffect transition="in" filter="fade">
                                      <p:cBhvr>
                                        <p:cTn id="7" dur="3000"/>
                                        <p:tgtEl>
                                          <p:spTgt spid="9230"/>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9231">
                                            <p:txEl>
                                              <p:pRg st="0" end="0"/>
                                            </p:txEl>
                                          </p:spTgt>
                                        </p:tgtEl>
                                        <p:attrNameLst>
                                          <p:attrName>style.visibility</p:attrName>
                                        </p:attrNameLst>
                                      </p:cBhvr>
                                      <p:to>
                                        <p:strVal val="visible"/>
                                      </p:to>
                                    </p:set>
                                    <p:animEffect transition="in" filter="fade">
                                      <p:cBhvr>
                                        <p:cTn id="11" dur="3000"/>
                                        <p:tgtEl>
                                          <p:spTgt spid="9231">
                                            <p:txEl>
                                              <p:pRg st="0" end="0"/>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9232"/>
                                        </p:tgtEl>
                                        <p:attrNameLst>
                                          <p:attrName>style.visibility</p:attrName>
                                        </p:attrNameLst>
                                      </p:cBhvr>
                                      <p:to>
                                        <p:strVal val="visible"/>
                                      </p:to>
                                    </p:set>
                                    <p:animEffect transition="in" filter="fade">
                                      <p:cBhvr>
                                        <p:cTn id="15" dur="1000"/>
                                        <p:tgtEl>
                                          <p:spTgt spid="9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5" name="Text Box 13"/>
          <p:cNvSpPr txBox="1">
            <a:spLocks noChangeArrowheads="1"/>
          </p:cNvSpPr>
          <p:nvPr/>
        </p:nvSpPr>
        <p:spPr bwMode="auto">
          <a:xfrm>
            <a:off x="755650" y="4076700"/>
            <a:ext cx="7848600" cy="2290763"/>
          </a:xfrm>
          <a:prstGeom prst="rect">
            <a:avLst/>
          </a:prstGeom>
          <a:noFill/>
          <a:ln w="9525">
            <a:noFill/>
            <a:miter lim="800000"/>
            <a:headEnd/>
            <a:tailEnd/>
          </a:ln>
          <a:effectLst/>
        </p:spPr>
        <p:txBody>
          <a:bodyPr>
            <a:spAutoFit/>
          </a:bodyPr>
          <a:lstStyle/>
          <a:p>
            <a:pPr>
              <a:spcBef>
                <a:spcPct val="50000"/>
              </a:spcBef>
            </a:pPr>
            <a:r>
              <a:rPr lang="tr-TR"/>
              <a:t>Atatürk’ün Samsun’a çıkışında gördüğü manzara pek parlak değildi. </a:t>
            </a:r>
          </a:p>
          <a:p>
            <a:pPr>
              <a:spcBef>
                <a:spcPct val="50000"/>
              </a:spcBef>
            </a:pPr>
            <a:r>
              <a:rPr lang="tr-TR"/>
              <a:t>Şehirde İngiliz işgal kuvvetleri vardı.Halk kendisini koruyamayacak durumdaydı. Atatürk bugün müze haline getirilen Hıntıka Palas’ta kaldıkları süre içinde hep bu sorunları düşündü, yolculukta geçirdiği uykusuz geceler sona ermemişti; şimdi de burada uykusuz geceler başlıyordu. </a:t>
            </a:r>
          </a:p>
          <a:p>
            <a:pPr>
              <a:spcBef>
                <a:spcPct val="50000"/>
              </a:spcBef>
            </a:pPr>
            <a:r>
              <a:rPr lang="tr-TR"/>
              <a:t>Ama, O’nda ve O’nun gibi düşünenlerde bu azim oldukça hiçbir engel aşılmaz değildi. </a:t>
            </a:r>
          </a:p>
        </p:txBody>
      </p:sp>
      <p:pic>
        <p:nvPicPr>
          <p:cNvPr id="13319" name="Picture 7" descr="smsn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3314" name="Picture 2" descr="samsun03_76371524c"/>
          <p:cNvPicPr>
            <a:picLocks noChangeAspect="1" noChangeArrowheads="1"/>
          </p:cNvPicPr>
          <p:nvPr/>
        </p:nvPicPr>
        <p:blipFill>
          <a:blip r:embed="rId4" cstate="print"/>
          <a:srcRect l="56566"/>
          <a:stretch>
            <a:fillRect/>
          </a:stretch>
        </p:blipFill>
        <p:spPr bwMode="auto">
          <a:xfrm>
            <a:off x="0" y="0"/>
            <a:ext cx="9144000" cy="6858000"/>
          </a:xfrm>
          <a:prstGeom prst="rect">
            <a:avLst/>
          </a:prstGeom>
          <a:noFill/>
        </p:spPr>
      </p:pic>
      <p:sp>
        <p:nvSpPr>
          <p:cNvPr id="13315" name="Rectangle 3"/>
          <p:cNvSpPr>
            <a:spLocks noChangeArrowheads="1"/>
          </p:cNvSpPr>
          <p:nvPr/>
        </p:nvSpPr>
        <p:spPr bwMode="auto">
          <a:xfrm>
            <a:off x="250825" y="333375"/>
            <a:ext cx="8713788" cy="6264275"/>
          </a:xfrm>
          <a:prstGeom prst="rect">
            <a:avLst/>
          </a:prstGeom>
          <a:solidFill>
            <a:schemeClr val="accent1">
              <a:alpha val="0"/>
            </a:schemeClr>
          </a:solidFill>
          <a:ln w="76200" cmpd="tri">
            <a:solidFill>
              <a:srgbClr val="808080"/>
            </a:solidFill>
            <a:miter lim="800000"/>
            <a:headEnd/>
            <a:tailEnd/>
          </a:ln>
          <a:effectLst/>
        </p:spPr>
        <p:txBody>
          <a:bodyPr wrap="none" anchor="ctr"/>
          <a:lstStyle/>
          <a:p>
            <a:endParaRPr lang="tr-TR"/>
          </a:p>
        </p:txBody>
      </p:sp>
      <p:pic>
        <p:nvPicPr>
          <p:cNvPr id="13321" name="Picture 9" descr="smsn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3322" name="Text Box 10"/>
          <p:cNvSpPr txBox="1">
            <a:spLocks noChangeArrowheads="1"/>
          </p:cNvSpPr>
          <p:nvPr/>
        </p:nvSpPr>
        <p:spPr bwMode="auto">
          <a:xfrm>
            <a:off x="539750" y="5300663"/>
            <a:ext cx="8280400" cy="855662"/>
          </a:xfrm>
          <a:prstGeom prst="rect">
            <a:avLst/>
          </a:prstGeom>
          <a:noFill/>
          <a:ln w="9525">
            <a:noFill/>
            <a:miter lim="800000"/>
            <a:headEnd/>
            <a:tailEnd/>
          </a:ln>
          <a:effectLst/>
        </p:spPr>
        <p:txBody>
          <a:bodyPr>
            <a:spAutoFit/>
          </a:bodyPr>
          <a:lstStyle/>
          <a:p>
            <a:pPr>
              <a:spcBef>
                <a:spcPct val="50000"/>
              </a:spcBef>
            </a:pPr>
            <a:r>
              <a:rPr lang="tr-TR" sz="1600"/>
              <a:t>Atatürk beraberindeki kişilerle beraber 16 Mayıs 1919 Cuma günü öğleden sonra “Bandırma” adındaki eski bir vapurla Galata rıhtımından ayrılır.18 Mayıs 1919 Pazartesi günü beklenen yolculuğun sonuna gelinir.</a:t>
            </a:r>
            <a:r>
              <a:rPr lang="tr-TR"/>
              <a:t> </a:t>
            </a:r>
          </a:p>
        </p:txBody>
      </p:sp>
      <p:pic>
        <p:nvPicPr>
          <p:cNvPr id="13323" name="Picture 11" descr="800px-Samsuna%C3%A7%C4%B1k%C4%B1%C5%9F"/>
          <p:cNvPicPr>
            <a:picLocks noChangeAspect="1" noChangeArrowheads="1"/>
          </p:cNvPicPr>
          <p:nvPr/>
        </p:nvPicPr>
        <p:blipFill>
          <a:blip r:embed="rId5" cstate="print"/>
          <a:srcRect/>
          <a:stretch>
            <a:fillRect/>
          </a:stretch>
        </p:blipFill>
        <p:spPr bwMode="auto">
          <a:xfrm>
            <a:off x="250825" y="333375"/>
            <a:ext cx="8713788" cy="6264275"/>
          </a:xfrm>
          <a:prstGeom prst="rect">
            <a:avLst/>
          </a:prstGeom>
          <a:noFill/>
        </p:spPr>
      </p:pic>
      <p:sp>
        <p:nvSpPr>
          <p:cNvPr id="13324" name="Text Box 12"/>
          <p:cNvSpPr txBox="1">
            <a:spLocks noChangeArrowheads="1"/>
          </p:cNvSpPr>
          <p:nvPr/>
        </p:nvSpPr>
        <p:spPr bwMode="auto">
          <a:xfrm>
            <a:off x="1187450" y="5157788"/>
            <a:ext cx="6696075" cy="1190625"/>
          </a:xfrm>
          <a:prstGeom prst="rect">
            <a:avLst/>
          </a:prstGeom>
          <a:noFill/>
          <a:ln w="9525">
            <a:noFill/>
            <a:miter lim="800000"/>
            <a:headEnd/>
            <a:tailEnd/>
          </a:ln>
          <a:effectLst>
            <a:outerShdw dist="17961" dir="2700000" algn="ctr" rotWithShape="0">
              <a:schemeClr val="tx1"/>
            </a:outerShdw>
          </a:effectLst>
        </p:spPr>
        <p:txBody>
          <a:bodyPr>
            <a:spAutoFit/>
          </a:bodyPr>
          <a:lstStyle/>
          <a:p>
            <a:pPr>
              <a:spcBef>
                <a:spcPct val="50000"/>
              </a:spcBef>
            </a:pPr>
            <a:r>
              <a:rPr lang="tr-TR">
                <a:solidFill>
                  <a:srgbClr val="CCFF33"/>
                </a:solidFill>
              </a:rPr>
              <a:t>Atatürk, İstanbul’dan başlayan ve Samsun’da sona eren yolculuk esnasında görevli bir askerdi ve giyimi de buna uygundu ancak Samsun’a ayak bastığı günden birkaç gün sonra asker değil, sivil olarak hareket edecekti.</a:t>
            </a:r>
            <a:r>
              <a:rPr lang="tr-TR"/>
              <a:t> </a:t>
            </a:r>
          </a:p>
        </p:txBody>
      </p:sp>
      <p:pic>
        <p:nvPicPr>
          <p:cNvPr id="13327" name="Picture 15" descr="uc1"/>
          <p:cNvPicPr>
            <a:picLocks noChangeAspect="1" noChangeArrowheads="1"/>
          </p:cNvPicPr>
          <p:nvPr/>
        </p:nvPicPr>
        <p:blipFill>
          <a:blip r:embed="rId6" cstate="print"/>
          <a:srcRect/>
          <a:stretch>
            <a:fillRect/>
          </a:stretch>
        </p:blipFill>
        <p:spPr bwMode="auto">
          <a:xfrm>
            <a:off x="8388350" y="5949950"/>
            <a:ext cx="238125" cy="238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23"/>
                                        </p:tgtEl>
                                        <p:attrNameLst>
                                          <p:attrName>style.visibility</p:attrName>
                                        </p:attrNameLst>
                                      </p:cBhvr>
                                      <p:to>
                                        <p:strVal val="visible"/>
                                      </p:to>
                                    </p:set>
                                    <p:animEffect transition="in" filter="fade">
                                      <p:cBhvr>
                                        <p:cTn id="7" dur="3000"/>
                                        <p:tgtEl>
                                          <p:spTgt spid="13323"/>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3324">
                                            <p:txEl>
                                              <p:pRg st="0" end="0"/>
                                            </p:txEl>
                                          </p:spTgt>
                                        </p:tgtEl>
                                        <p:attrNameLst>
                                          <p:attrName>style.visibility</p:attrName>
                                        </p:attrNameLst>
                                      </p:cBhvr>
                                      <p:to>
                                        <p:strVal val="visible"/>
                                      </p:to>
                                    </p:set>
                                    <p:animEffect transition="in" filter="fade">
                                      <p:cBhvr>
                                        <p:cTn id="11" dur="2000"/>
                                        <p:tgtEl>
                                          <p:spTgt spid="13324">
                                            <p:txEl>
                                              <p:pRg st="0" end="0"/>
                                            </p:txEl>
                                          </p:spTgt>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13325"/>
                                        </p:tgtEl>
                                        <p:attrNameLst>
                                          <p:attrName>style.visibility</p:attrName>
                                        </p:attrNameLst>
                                      </p:cBhvr>
                                      <p:to>
                                        <p:strVal val="visible"/>
                                      </p:to>
                                    </p:set>
                                    <p:animEffect transition="in" filter="fade">
                                      <p:cBhvr>
                                        <p:cTn id="15" dur="2000"/>
                                        <p:tgtEl>
                                          <p:spTgt spid="13325"/>
                                        </p:tgtEl>
                                      </p:cBhvr>
                                    </p:animEffec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13327"/>
                                        </p:tgtEl>
                                        <p:attrNameLst>
                                          <p:attrName>style.visibility</p:attrName>
                                        </p:attrNameLst>
                                      </p:cBhvr>
                                      <p:to>
                                        <p:strVal val="visible"/>
                                      </p:to>
                                    </p:set>
                                    <p:animEffect transition="in" filter="fade">
                                      <p:cBhvr>
                                        <p:cTn id="19" dur="1000"/>
                                        <p:tgtEl>
                                          <p:spTgt spid="13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aasddf"/>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5365" name="Text Box 5"/>
          <p:cNvSpPr txBox="1">
            <a:spLocks noChangeArrowheads="1"/>
          </p:cNvSpPr>
          <p:nvPr/>
        </p:nvSpPr>
        <p:spPr bwMode="auto">
          <a:xfrm>
            <a:off x="755650" y="4076700"/>
            <a:ext cx="7848600" cy="2290763"/>
          </a:xfrm>
          <a:prstGeom prst="rect">
            <a:avLst/>
          </a:prstGeom>
          <a:noFill/>
          <a:ln w="9525">
            <a:noFill/>
            <a:miter lim="800000"/>
            <a:headEnd/>
            <a:tailEnd/>
          </a:ln>
          <a:effectLst/>
        </p:spPr>
        <p:txBody>
          <a:bodyPr>
            <a:spAutoFit/>
          </a:bodyPr>
          <a:lstStyle/>
          <a:p>
            <a:pPr>
              <a:spcBef>
                <a:spcPct val="50000"/>
              </a:spcBef>
            </a:pPr>
            <a:r>
              <a:rPr lang="tr-TR"/>
              <a:t>Atatürk’ün Samsun’a çıkışında gördüğü manzara pek parlak değildi. </a:t>
            </a:r>
          </a:p>
          <a:p>
            <a:pPr>
              <a:spcBef>
                <a:spcPct val="50000"/>
              </a:spcBef>
            </a:pPr>
            <a:r>
              <a:rPr lang="tr-TR"/>
              <a:t>Şehirde İngiliz işgal kuvvetleri vardı.Halk kendisini koruyamayacak durumdaydı. Atatürk bugün müze haline getirilen Hıntıka Palas’ta kaldıkları süre içinde hep bu sorunları düşündü, yolculukta geçirdiği uykusuz geceler sona ermemişti; şimdi de burada uykusuz geceler başlıyordu. </a:t>
            </a:r>
          </a:p>
          <a:p>
            <a:pPr>
              <a:spcBef>
                <a:spcPct val="50000"/>
              </a:spcBef>
            </a:pPr>
            <a:r>
              <a:rPr lang="tr-TR"/>
              <a:t>Ama, O’nda ve O’nun gibi düşünenlerde bu azim oldukça hiçbir engel aşılmaz değildi. </a:t>
            </a:r>
          </a:p>
        </p:txBody>
      </p:sp>
      <p:pic>
        <p:nvPicPr>
          <p:cNvPr id="15367" name="Picture 7" descr="smsn3"/>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15368" name="Picture 8" descr="800px-Samsuna%C3%A7%C4%B1k%C4%B1%C5%9F"/>
          <p:cNvPicPr>
            <a:picLocks noChangeAspect="1" noChangeArrowheads="1"/>
          </p:cNvPicPr>
          <p:nvPr/>
        </p:nvPicPr>
        <p:blipFill>
          <a:blip r:embed="rId5" cstate="print"/>
          <a:srcRect/>
          <a:stretch>
            <a:fillRect/>
          </a:stretch>
        </p:blipFill>
        <p:spPr bwMode="auto">
          <a:xfrm>
            <a:off x="250825" y="333375"/>
            <a:ext cx="8713788" cy="6264275"/>
          </a:xfrm>
          <a:prstGeom prst="rect">
            <a:avLst/>
          </a:prstGeom>
          <a:noFill/>
        </p:spPr>
      </p:pic>
      <p:sp>
        <p:nvSpPr>
          <p:cNvPr id="15369" name="Text Box 9"/>
          <p:cNvSpPr txBox="1">
            <a:spLocks noChangeArrowheads="1"/>
          </p:cNvSpPr>
          <p:nvPr/>
        </p:nvSpPr>
        <p:spPr bwMode="auto">
          <a:xfrm>
            <a:off x="1187450" y="5157788"/>
            <a:ext cx="6696075" cy="1190625"/>
          </a:xfrm>
          <a:prstGeom prst="rect">
            <a:avLst/>
          </a:prstGeom>
          <a:noFill/>
          <a:ln w="9525">
            <a:noFill/>
            <a:miter lim="800000"/>
            <a:headEnd/>
            <a:tailEnd/>
          </a:ln>
          <a:effectLst>
            <a:outerShdw dist="17961" dir="2700000" algn="ctr" rotWithShape="0">
              <a:schemeClr val="tx1"/>
            </a:outerShdw>
          </a:effectLst>
        </p:spPr>
        <p:txBody>
          <a:bodyPr>
            <a:spAutoFit/>
          </a:bodyPr>
          <a:lstStyle/>
          <a:p>
            <a:pPr>
              <a:spcBef>
                <a:spcPct val="50000"/>
              </a:spcBef>
            </a:pPr>
            <a:r>
              <a:rPr lang="tr-TR">
                <a:solidFill>
                  <a:srgbClr val="CCFF33"/>
                </a:solidFill>
              </a:rPr>
              <a:t>Atatürk, İstanbul’dan başlayan ve Samsun’da sona eren yolculuk esnasında görevli bir askerdi ve giyimi de buna uygundu ancak Samsun’a ayak bastığı günden birkaç gün sonra asker değil, sivil olarak hareket edecekti.</a:t>
            </a:r>
            <a:r>
              <a:rPr lang="tr-TR"/>
              <a:t> </a:t>
            </a:r>
          </a:p>
        </p:txBody>
      </p:sp>
      <p:sp>
        <p:nvSpPr>
          <p:cNvPr id="15370" name="Rectangle 10"/>
          <p:cNvSpPr>
            <a:spLocks noChangeArrowheads="1"/>
          </p:cNvSpPr>
          <p:nvPr/>
        </p:nvSpPr>
        <p:spPr bwMode="auto">
          <a:xfrm>
            <a:off x="250825" y="333375"/>
            <a:ext cx="8713788" cy="6264275"/>
          </a:xfrm>
          <a:prstGeom prst="rect">
            <a:avLst/>
          </a:prstGeom>
          <a:solidFill>
            <a:schemeClr val="accent1">
              <a:alpha val="0"/>
            </a:schemeClr>
          </a:solidFill>
          <a:ln w="76200" cmpd="tri">
            <a:solidFill>
              <a:srgbClr val="808080"/>
            </a:solidFill>
            <a:miter lim="800000"/>
            <a:headEnd/>
            <a:tailEnd/>
          </a:ln>
          <a:effectLst/>
        </p:spPr>
        <p:txBody>
          <a:bodyPr wrap="none" anchor="ctr"/>
          <a:lstStyle/>
          <a:p>
            <a:endParaRPr lang="tr-TR"/>
          </a:p>
        </p:txBody>
      </p:sp>
      <p:pic>
        <p:nvPicPr>
          <p:cNvPr id="15371" name="Picture 11" descr="uc1"/>
          <p:cNvPicPr>
            <a:picLocks noChangeAspect="1" noChangeArrowheads="1"/>
          </p:cNvPicPr>
          <p:nvPr/>
        </p:nvPicPr>
        <p:blipFill>
          <a:blip r:embed="rId6" cstate="print"/>
          <a:srcRect/>
          <a:stretch>
            <a:fillRect/>
          </a:stretch>
        </p:blipFill>
        <p:spPr bwMode="auto">
          <a:xfrm>
            <a:off x="8388350" y="5949950"/>
            <a:ext cx="238125" cy="238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3000"/>
                                        <p:tgtEl>
                                          <p:spTgt spid="15369"/>
                                        </p:tgtEl>
                                      </p:cBhvr>
                                    </p:animEffect>
                                    <p:set>
                                      <p:cBhvr>
                                        <p:cTn id="7" dur="1" fill="hold">
                                          <p:stCondLst>
                                            <p:cond delay="2999"/>
                                          </p:stCondLst>
                                        </p:cTn>
                                        <p:tgtEl>
                                          <p:spTgt spid="15369"/>
                                        </p:tgtEl>
                                        <p:attrNameLst>
                                          <p:attrName>style.visibility</p:attrName>
                                        </p:attrNameLst>
                                      </p:cBhvr>
                                      <p:to>
                                        <p:strVal val="hidden"/>
                                      </p:to>
                                    </p:set>
                                  </p:childTnLst>
                                </p:cTn>
                              </p:par>
                            </p:childTnLst>
                          </p:cTn>
                        </p:par>
                        <p:par>
                          <p:cTn id="8" fill="hold">
                            <p:stCondLst>
                              <p:cond delay="3000"/>
                            </p:stCondLst>
                            <p:childTnLst>
                              <p:par>
                                <p:cTn id="9" presetID="10" presetClass="exit" presetSubtype="0" fill="hold" nodeType="afterEffect">
                                  <p:stCondLst>
                                    <p:cond delay="0"/>
                                  </p:stCondLst>
                                  <p:childTnLst>
                                    <p:animEffect transition="out" filter="fade">
                                      <p:cBhvr>
                                        <p:cTn id="10" dur="3000"/>
                                        <p:tgtEl>
                                          <p:spTgt spid="15368"/>
                                        </p:tgtEl>
                                      </p:cBhvr>
                                    </p:animEffect>
                                    <p:set>
                                      <p:cBhvr>
                                        <p:cTn id="11" dur="1" fill="hold">
                                          <p:stCondLst>
                                            <p:cond delay="2999"/>
                                          </p:stCondLst>
                                        </p:cTn>
                                        <p:tgtEl>
                                          <p:spTgt spid="15368"/>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1000"/>
                                        <p:tgtEl>
                                          <p:spTgt spid="15367"/>
                                        </p:tgtEl>
                                      </p:cBhvr>
                                    </p:animEffect>
                                    <p:set>
                                      <p:cBhvr>
                                        <p:cTn id="14" dur="1" fill="hold">
                                          <p:stCondLst>
                                            <p:cond delay="999"/>
                                          </p:stCondLst>
                                        </p:cTn>
                                        <p:tgtEl>
                                          <p:spTgt spid="15367"/>
                                        </p:tgtEl>
                                        <p:attrNameLst>
                                          <p:attrName>style.visibility</p:attrName>
                                        </p:attrNameLst>
                                      </p:cBhvr>
                                      <p:to>
                                        <p:strVal val="hidden"/>
                                      </p:to>
                                    </p:set>
                                  </p:childTnLst>
                                </p:cTn>
                              </p:par>
                            </p:childTnLst>
                          </p:cTn>
                        </p:par>
                        <p:par>
                          <p:cTn id="15" fill="hold">
                            <p:stCondLst>
                              <p:cond delay="6000"/>
                            </p:stCondLst>
                            <p:childTnLst>
                              <p:par>
                                <p:cTn id="16" presetID="10" presetClass="entr" presetSubtype="0" fill="hold" nodeType="afterEffect">
                                  <p:stCondLst>
                                    <p:cond delay="0"/>
                                  </p:stCondLst>
                                  <p:childTnLst>
                                    <p:set>
                                      <p:cBhvr>
                                        <p:cTn id="17" dur="1" fill="hold">
                                          <p:stCondLst>
                                            <p:cond delay="0"/>
                                          </p:stCondLst>
                                        </p:cTn>
                                        <p:tgtEl>
                                          <p:spTgt spid="15364"/>
                                        </p:tgtEl>
                                        <p:attrNameLst>
                                          <p:attrName>style.visibility</p:attrName>
                                        </p:attrNameLst>
                                      </p:cBhvr>
                                      <p:to>
                                        <p:strVal val="visible"/>
                                      </p:to>
                                    </p:set>
                                    <p:animEffect transition="in" filter="fade">
                                      <p:cBhvr>
                                        <p:cTn id="18" dur="3000"/>
                                        <p:tgtEl>
                                          <p:spTgt spid="15364"/>
                                        </p:tgtEl>
                                      </p:cBhvr>
                                    </p:animEffect>
                                  </p:childTnLst>
                                </p:cTn>
                              </p:par>
                            </p:childTnLst>
                          </p:cTn>
                        </p:par>
                        <p:par>
                          <p:cTn id="19" fill="hold">
                            <p:stCondLst>
                              <p:cond delay="9000"/>
                            </p:stCondLst>
                            <p:childTnLst>
                              <p:par>
                                <p:cTn id="20" presetID="10" presetClass="entr" presetSubtype="0" fill="hold" grpId="0" nodeType="afterEffect">
                                  <p:stCondLst>
                                    <p:cond delay="0"/>
                                  </p:stCondLst>
                                  <p:childTnLst>
                                    <p:set>
                                      <p:cBhvr>
                                        <p:cTn id="21" dur="1" fill="hold">
                                          <p:stCondLst>
                                            <p:cond delay="0"/>
                                          </p:stCondLst>
                                        </p:cTn>
                                        <p:tgtEl>
                                          <p:spTgt spid="15365"/>
                                        </p:tgtEl>
                                        <p:attrNameLst>
                                          <p:attrName>style.visibility</p:attrName>
                                        </p:attrNameLst>
                                      </p:cBhvr>
                                      <p:to>
                                        <p:strVal val="visible"/>
                                      </p:to>
                                    </p:set>
                                    <p:animEffect transition="in" filter="fade">
                                      <p:cBhvr>
                                        <p:cTn id="22" dur="2000"/>
                                        <p:tgtEl>
                                          <p:spTgt spid="15365"/>
                                        </p:tgtEl>
                                      </p:cBhvr>
                                    </p:animEffect>
                                  </p:childTnLst>
                                </p:cTn>
                              </p:par>
                            </p:childTnLst>
                          </p:cTn>
                        </p:par>
                        <p:par>
                          <p:cTn id="23" fill="hold">
                            <p:stCondLst>
                              <p:cond delay="11000"/>
                            </p:stCondLst>
                            <p:childTnLst>
                              <p:par>
                                <p:cTn id="24" presetID="10" presetClass="entr" presetSubtype="0" fill="hold" nodeType="afterEffect">
                                  <p:stCondLst>
                                    <p:cond delay="0"/>
                                  </p:stCondLst>
                                  <p:childTnLst>
                                    <p:set>
                                      <p:cBhvr>
                                        <p:cTn id="25" dur="1" fill="hold">
                                          <p:stCondLst>
                                            <p:cond delay="0"/>
                                          </p:stCondLst>
                                        </p:cTn>
                                        <p:tgtEl>
                                          <p:spTgt spid="15371"/>
                                        </p:tgtEl>
                                        <p:attrNameLst>
                                          <p:attrName>style.visibility</p:attrName>
                                        </p:attrNameLst>
                                      </p:cBhvr>
                                      <p:to>
                                        <p:strVal val="visible"/>
                                      </p:to>
                                    </p:set>
                                    <p:animEffect transition="in" filter="fade">
                                      <p:cBhvr>
                                        <p:cTn id="26" dur="10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asddf"/>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9464" name="Rectangle 8"/>
          <p:cNvSpPr>
            <a:spLocks noChangeArrowheads="1"/>
          </p:cNvSpPr>
          <p:nvPr/>
        </p:nvSpPr>
        <p:spPr bwMode="auto">
          <a:xfrm>
            <a:off x="250825" y="333375"/>
            <a:ext cx="8713788" cy="6264275"/>
          </a:xfrm>
          <a:prstGeom prst="rect">
            <a:avLst/>
          </a:prstGeom>
          <a:solidFill>
            <a:schemeClr val="accent1">
              <a:alpha val="0"/>
            </a:schemeClr>
          </a:solidFill>
          <a:ln w="76200" cmpd="tri">
            <a:solidFill>
              <a:srgbClr val="808080"/>
            </a:solidFill>
            <a:miter lim="800000"/>
            <a:headEnd/>
            <a:tailEnd/>
          </a:ln>
          <a:effectLst/>
        </p:spPr>
        <p:txBody>
          <a:bodyPr wrap="none" anchor="ctr"/>
          <a:lstStyle/>
          <a:p>
            <a:endParaRPr lang="tr-TR"/>
          </a:p>
        </p:txBody>
      </p:sp>
      <p:sp>
        <p:nvSpPr>
          <p:cNvPr id="19459" name="Text Box 3"/>
          <p:cNvSpPr txBox="1">
            <a:spLocks noChangeArrowheads="1"/>
          </p:cNvSpPr>
          <p:nvPr/>
        </p:nvSpPr>
        <p:spPr bwMode="auto">
          <a:xfrm>
            <a:off x="755650" y="4076700"/>
            <a:ext cx="7848600" cy="2290763"/>
          </a:xfrm>
          <a:prstGeom prst="rect">
            <a:avLst/>
          </a:prstGeom>
          <a:noFill/>
          <a:ln w="9525">
            <a:noFill/>
            <a:miter lim="800000"/>
            <a:headEnd/>
            <a:tailEnd/>
          </a:ln>
          <a:effectLst/>
        </p:spPr>
        <p:txBody>
          <a:bodyPr>
            <a:spAutoFit/>
          </a:bodyPr>
          <a:lstStyle/>
          <a:p>
            <a:pPr>
              <a:spcBef>
                <a:spcPct val="50000"/>
              </a:spcBef>
            </a:pPr>
            <a:r>
              <a:rPr lang="tr-TR"/>
              <a:t>Atatürk’ün Samsun’a çıkışında gördüğü manzara pek parlak değildi. </a:t>
            </a:r>
          </a:p>
          <a:p>
            <a:pPr>
              <a:spcBef>
                <a:spcPct val="50000"/>
              </a:spcBef>
            </a:pPr>
            <a:r>
              <a:rPr lang="tr-TR"/>
              <a:t>Şehirde İngiliz işgal kuvvetleri vardı.Halk kendisini koruyamayacak durumdaydı. Atatürk bugün müze haline getirilen Hıntıka Palas’ta kaldıkları süre içinde hep bu sorunları düşündü, yolculukta geçirdiği uykusuz geceler sona ermemişti; şimdi de burada uykusuz geceler başlıyordu. </a:t>
            </a:r>
          </a:p>
          <a:p>
            <a:pPr>
              <a:spcBef>
                <a:spcPct val="50000"/>
              </a:spcBef>
            </a:pPr>
            <a:r>
              <a:rPr lang="tr-TR"/>
              <a:t>Ama, O’nda ve O’nun gibi düşünenlerde bu azim oldukça hiçbir engel aşılmaz değildi. </a:t>
            </a:r>
          </a:p>
        </p:txBody>
      </p:sp>
      <p:pic>
        <p:nvPicPr>
          <p:cNvPr id="19468" name="Picture 12" descr="19mayc4b1s191911hu0"/>
          <p:cNvPicPr>
            <a:picLocks noChangeAspect="1" noChangeArrowheads="1"/>
          </p:cNvPicPr>
          <p:nvPr/>
        </p:nvPicPr>
        <p:blipFill>
          <a:blip r:embed="rId4" cstate="print"/>
          <a:srcRect/>
          <a:stretch>
            <a:fillRect/>
          </a:stretch>
        </p:blipFill>
        <p:spPr bwMode="auto">
          <a:xfrm>
            <a:off x="1476375" y="0"/>
            <a:ext cx="6181725" cy="6858000"/>
          </a:xfrm>
          <a:prstGeom prst="rect">
            <a:avLst/>
          </a:prstGeom>
          <a:noFill/>
        </p:spPr>
      </p:pic>
      <p:sp>
        <p:nvSpPr>
          <p:cNvPr id="19466" name="AutoShape 10" descr="ataturk284292028web29213pj"/>
          <p:cNvSpPr>
            <a:spLocks noChangeArrowheads="1"/>
          </p:cNvSpPr>
          <p:nvPr/>
        </p:nvSpPr>
        <p:spPr bwMode="auto">
          <a:xfrm>
            <a:off x="5076825" y="765175"/>
            <a:ext cx="3816350" cy="35274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1">
            <a:blip r:embed="rId5" cstate="print"/>
            <a:srcRect/>
            <a:stretch>
              <a:fillRect/>
            </a:stretch>
          </a:blipFill>
          <a:ln w="9525">
            <a:solidFill>
              <a:schemeClr val="tx1"/>
            </a:solidFill>
            <a:miter lim="800000"/>
            <a:headEnd/>
            <a:tailEnd/>
          </a:ln>
          <a:effectLst/>
        </p:spPr>
        <p:txBody>
          <a:bodyPr wrap="none" anchor="ctr"/>
          <a:lstStyle/>
          <a:p>
            <a:endParaRPr lang="tr-TR"/>
          </a:p>
        </p:txBody>
      </p:sp>
      <p:sp>
        <p:nvSpPr>
          <p:cNvPr id="19467" name="AutoShape 11" descr="www_komikresimlerim_org_19_mays_genlik_ve_spor_bayram_2"/>
          <p:cNvSpPr>
            <a:spLocks noChangeArrowheads="1"/>
          </p:cNvSpPr>
          <p:nvPr/>
        </p:nvSpPr>
        <p:spPr bwMode="auto">
          <a:xfrm>
            <a:off x="395288" y="765175"/>
            <a:ext cx="3816350" cy="35274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1">
            <a:blip r:embed="rId6" cstate="print"/>
            <a:srcRect/>
            <a:stretch>
              <a:fillRect/>
            </a:stretch>
          </a:blipFill>
          <a:ln w="9525">
            <a:solidFill>
              <a:schemeClr val="tx1"/>
            </a:solidFill>
            <a:miter lim="800000"/>
            <a:headEnd/>
            <a:tailEnd/>
          </a:ln>
          <a:effectLst/>
        </p:spPr>
        <p:txBody>
          <a:bodyPr wrap="none" anchor="ctr"/>
          <a:lstStyle/>
          <a:p>
            <a:endParaRPr lang="tr-TR"/>
          </a:p>
        </p:txBody>
      </p:sp>
      <p:sp>
        <p:nvSpPr>
          <p:cNvPr id="19469" name="AutoShape 13" descr="turk020bh"/>
          <p:cNvSpPr>
            <a:spLocks noChangeArrowheads="1"/>
          </p:cNvSpPr>
          <p:nvPr/>
        </p:nvSpPr>
        <p:spPr bwMode="auto">
          <a:xfrm>
            <a:off x="2124075" y="2636838"/>
            <a:ext cx="5256213" cy="4030662"/>
          </a:xfrm>
          <a:prstGeom prst="star16">
            <a:avLst>
              <a:gd name="adj" fmla="val 27398"/>
            </a:avLst>
          </a:prstGeom>
          <a:blipFill dpi="0" rotWithShape="1">
            <a:blip r:embed="rId7" cstate="print">
              <a:alphaModFix amt="33000"/>
            </a:blip>
            <a:srcRect/>
            <a:stretch>
              <a:fillRect/>
            </a:stretch>
          </a:blipFill>
          <a:ln w="9525">
            <a:noFill/>
            <a:miter lim="800000"/>
            <a:headEnd/>
            <a:tailEnd/>
          </a:ln>
          <a:effectLst/>
        </p:spPr>
        <p:txBody>
          <a:bodyPr wrap="none" anchor="ctr"/>
          <a:lstStyle/>
          <a:p>
            <a:endParaRPr lang="tr-TR"/>
          </a:p>
        </p:txBody>
      </p:sp>
      <p:pic>
        <p:nvPicPr>
          <p:cNvPr id="19471" name="Picture 15" descr="uc1"/>
          <p:cNvPicPr>
            <a:picLocks noChangeAspect="1" noChangeArrowheads="1"/>
          </p:cNvPicPr>
          <p:nvPr/>
        </p:nvPicPr>
        <p:blipFill>
          <a:blip r:embed="rId8" cstate="print"/>
          <a:srcRect/>
          <a:stretch>
            <a:fillRect/>
          </a:stretch>
        </p:blipFill>
        <p:spPr bwMode="auto">
          <a:xfrm>
            <a:off x="8388350" y="5949950"/>
            <a:ext cx="238125" cy="238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2000"/>
                                        <p:tgtEl>
                                          <p:spTgt spid="19459"/>
                                        </p:tgtEl>
                                      </p:cBhvr>
                                    </p:animEffect>
                                    <p:set>
                                      <p:cBhvr>
                                        <p:cTn id="7" dur="1" fill="hold">
                                          <p:stCondLst>
                                            <p:cond delay="1999"/>
                                          </p:stCondLst>
                                        </p:cTn>
                                        <p:tgtEl>
                                          <p:spTgt spid="19459"/>
                                        </p:tgtEl>
                                        <p:attrNameLst>
                                          <p:attrName>style.visibility</p:attrName>
                                        </p:attrNameLst>
                                      </p:cBhvr>
                                      <p:to>
                                        <p:strVal val="hidden"/>
                                      </p:to>
                                    </p:set>
                                  </p:childTnLst>
                                </p:cTn>
                              </p:par>
                            </p:childTnLst>
                          </p:cTn>
                        </p:par>
                        <p:par>
                          <p:cTn id="8" fill="hold">
                            <p:stCondLst>
                              <p:cond delay="2000"/>
                            </p:stCondLst>
                            <p:childTnLst>
                              <p:par>
                                <p:cTn id="9" presetID="10" presetClass="exit" presetSubtype="0" fill="hold" nodeType="afterEffect">
                                  <p:stCondLst>
                                    <p:cond delay="0"/>
                                  </p:stCondLst>
                                  <p:childTnLst>
                                    <p:animEffect transition="out" filter="fade">
                                      <p:cBhvr>
                                        <p:cTn id="10" dur="2000"/>
                                        <p:tgtEl>
                                          <p:spTgt spid="19458"/>
                                        </p:tgtEl>
                                      </p:cBhvr>
                                    </p:animEffect>
                                    <p:set>
                                      <p:cBhvr>
                                        <p:cTn id="11" dur="1" fill="hold">
                                          <p:stCondLst>
                                            <p:cond delay="1999"/>
                                          </p:stCondLst>
                                        </p:cTn>
                                        <p:tgtEl>
                                          <p:spTgt spid="19458"/>
                                        </p:tgtEl>
                                        <p:attrNameLst>
                                          <p:attrName>style.visibility</p:attrName>
                                        </p:attrNameLst>
                                      </p:cBhvr>
                                      <p:to>
                                        <p:strVal val="hidden"/>
                                      </p:to>
                                    </p:set>
                                  </p:childTnLst>
                                </p:cTn>
                              </p:par>
                            </p:childTnLst>
                          </p:cTn>
                        </p:par>
                        <p:par>
                          <p:cTn id="12" fill="hold">
                            <p:stCondLst>
                              <p:cond delay="4000"/>
                            </p:stCondLst>
                            <p:childTnLst>
                              <p:par>
                                <p:cTn id="13" presetID="22" presetClass="entr" presetSubtype="1" fill="hold" nodeType="afterEffect">
                                  <p:stCondLst>
                                    <p:cond delay="0"/>
                                  </p:stCondLst>
                                  <p:childTnLst>
                                    <p:set>
                                      <p:cBhvr>
                                        <p:cTn id="14" dur="1" fill="hold">
                                          <p:stCondLst>
                                            <p:cond delay="0"/>
                                          </p:stCondLst>
                                        </p:cTn>
                                        <p:tgtEl>
                                          <p:spTgt spid="19468"/>
                                        </p:tgtEl>
                                        <p:attrNameLst>
                                          <p:attrName>style.visibility</p:attrName>
                                        </p:attrNameLst>
                                      </p:cBhvr>
                                      <p:to>
                                        <p:strVal val="visible"/>
                                      </p:to>
                                    </p:set>
                                    <p:animEffect transition="in" filter="wipe(up)">
                                      <p:cBhvr>
                                        <p:cTn id="15" dur="3000"/>
                                        <p:tgtEl>
                                          <p:spTgt spid="19468"/>
                                        </p:tgtEl>
                                      </p:cBhvr>
                                    </p:animEffec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19471"/>
                                        </p:tgtEl>
                                        <p:attrNameLst>
                                          <p:attrName>style.visibility</p:attrName>
                                        </p:attrNameLst>
                                      </p:cBhvr>
                                      <p:to>
                                        <p:strVal val="visible"/>
                                      </p:to>
                                    </p:set>
                                    <p:animEffect transition="in" filter="fade">
                                      <p:cBhvr>
                                        <p:cTn id="19" dur="1000"/>
                                        <p:tgtEl>
                                          <p:spTgt spid="1947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467"/>
                                        </p:tgtEl>
                                        <p:attrNameLst>
                                          <p:attrName>style.visibility</p:attrName>
                                        </p:attrNameLst>
                                      </p:cBhvr>
                                      <p:to>
                                        <p:strVal val="visible"/>
                                      </p:to>
                                    </p:set>
                                    <p:animEffect transition="in" filter="wipe(down)">
                                      <p:cBhvr>
                                        <p:cTn id="24" dur="3000"/>
                                        <p:tgtEl>
                                          <p:spTgt spid="19467"/>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9466"/>
                                        </p:tgtEl>
                                        <p:attrNameLst>
                                          <p:attrName>style.visibility</p:attrName>
                                        </p:attrNameLst>
                                      </p:cBhvr>
                                      <p:to>
                                        <p:strVal val="visible"/>
                                      </p:to>
                                    </p:set>
                                    <p:animEffect transition="in" filter="wipe(up)">
                                      <p:cBhvr>
                                        <p:cTn id="27" dur="3000"/>
                                        <p:tgtEl>
                                          <p:spTgt spid="19466"/>
                                        </p:tgtEl>
                                      </p:cBhvr>
                                    </p:animEffect>
                                  </p:childTnLst>
                                </p:cTn>
                              </p:par>
                            </p:childTnLst>
                          </p:cTn>
                        </p:par>
                        <p:par>
                          <p:cTn id="28" fill="hold">
                            <p:stCondLst>
                              <p:cond delay="3000"/>
                            </p:stCondLst>
                            <p:childTnLst>
                              <p:par>
                                <p:cTn id="29" presetID="23" presetClass="entr" presetSubtype="16" fill="hold" grpId="0" nodeType="afterEffect">
                                  <p:stCondLst>
                                    <p:cond delay="500"/>
                                  </p:stCondLst>
                                  <p:childTnLst>
                                    <p:set>
                                      <p:cBhvr>
                                        <p:cTn id="30" dur="1" fill="hold">
                                          <p:stCondLst>
                                            <p:cond delay="0"/>
                                          </p:stCondLst>
                                        </p:cTn>
                                        <p:tgtEl>
                                          <p:spTgt spid="19469"/>
                                        </p:tgtEl>
                                        <p:attrNameLst>
                                          <p:attrName>style.visibility</p:attrName>
                                        </p:attrNameLst>
                                      </p:cBhvr>
                                      <p:to>
                                        <p:strVal val="visible"/>
                                      </p:to>
                                    </p:set>
                                    <p:anim calcmode="lin" valueType="num">
                                      <p:cBhvr>
                                        <p:cTn id="31" dur="3000" fill="hold"/>
                                        <p:tgtEl>
                                          <p:spTgt spid="19469"/>
                                        </p:tgtEl>
                                        <p:attrNameLst>
                                          <p:attrName>ppt_w</p:attrName>
                                        </p:attrNameLst>
                                      </p:cBhvr>
                                      <p:tavLst>
                                        <p:tav tm="0">
                                          <p:val>
                                            <p:fltVal val="0"/>
                                          </p:val>
                                        </p:tav>
                                        <p:tav tm="100000">
                                          <p:val>
                                            <p:strVal val="#ppt_w"/>
                                          </p:val>
                                        </p:tav>
                                      </p:tavLst>
                                    </p:anim>
                                    <p:anim calcmode="lin" valueType="num">
                                      <p:cBhvr>
                                        <p:cTn id="32" dur="3000" fill="hold"/>
                                        <p:tgtEl>
                                          <p:spTgt spid="194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6" grpId="0" animBg="1"/>
      <p:bldP spid="19467" grpId="0" animBg="1"/>
      <p:bldP spid="194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250825" y="333375"/>
            <a:ext cx="8713788" cy="6264275"/>
          </a:xfrm>
          <a:prstGeom prst="rect">
            <a:avLst/>
          </a:prstGeom>
          <a:solidFill>
            <a:schemeClr val="accent1">
              <a:alpha val="0"/>
            </a:schemeClr>
          </a:solidFill>
          <a:ln w="76200" cmpd="tri">
            <a:solidFill>
              <a:srgbClr val="808080"/>
            </a:solidFill>
            <a:miter lim="800000"/>
            <a:headEnd/>
            <a:tailEnd/>
          </a:ln>
          <a:effectLst/>
        </p:spPr>
        <p:txBody>
          <a:bodyPr wrap="none" anchor="ctr"/>
          <a:lstStyle/>
          <a:p>
            <a:endParaRPr lang="tr-TR"/>
          </a:p>
        </p:txBody>
      </p:sp>
      <p:pic>
        <p:nvPicPr>
          <p:cNvPr id="21509" name="Picture 5" descr="19mayc4b1s191911hu0"/>
          <p:cNvPicPr>
            <a:picLocks noChangeAspect="1" noChangeArrowheads="1"/>
          </p:cNvPicPr>
          <p:nvPr/>
        </p:nvPicPr>
        <p:blipFill>
          <a:blip r:embed="rId3" cstate="print"/>
          <a:srcRect/>
          <a:stretch>
            <a:fillRect/>
          </a:stretch>
        </p:blipFill>
        <p:spPr bwMode="auto">
          <a:xfrm>
            <a:off x="1476375" y="0"/>
            <a:ext cx="6181725" cy="6858000"/>
          </a:xfrm>
          <a:prstGeom prst="rect">
            <a:avLst/>
          </a:prstGeom>
          <a:noFill/>
        </p:spPr>
      </p:pic>
      <p:sp>
        <p:nvSpPr>
          <p:cNvPr id="21510" name="AutoShape 6" descr="ataturk284292028web29213pj"/>
          <p:cNvSpPr>
            <a:spLocks noChangeArrowheads="1"/>
          </p:cNvSpPr>
          <p:nvPr/>
        </p:nvSpPr>
        <p:spPr bwMode="auto">
          <a:xfrm>
            <a:off x="5076825" y="765175"/>
            <a:ext cx="3816350" cy="35274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1">
            <a:blip r:embed="rId4" cstate="print"/>
            <a:srcRect/>
            <a:stretch>
              <a:fillRect/>
            </a:stretch>
          </a:blipFill>
          <a:ln w="9525">
            <a:solidFill>
              <a:schemeClr val="tx1"/>
            </a:solidFill>
            <a:miter lim="800000"/>
            <a:headEnd/>
            <a:tailEnd/>
          </a:ln>
          <a:effectLst/>
        </p:spPr>
        <p:txBody>
          <a:bodyPr wrap="none" anchor="ctr"/>
          <a:lstStyle/>
          <a:p>
            <a:endParaRPr lang="tr-TR"/>
          </a:p>
        </p:txBody>
      </p:sp>
      <p:sp>
        <p:nvSpPr>
          <p:cNvPr id="21511" name="AutoShape 7" descr="www_komikresimlerim_org_19_mays_genlik_ve_spor_bayram_2"/>
          <p:cNvSpPr>
            <a:spLocks noChangeArrowheads="1"/>
          </p:cNvSpPr>
          <p:nvPr/>
        </p:nvSpPr>
        <p:spPr bwMode="auto">
          <a:xfrm>
            <a:off x="395288" y="765175"/>
            <a:ext cx="3816350" cy="35274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1">
            <a:blip r:embed="rId5" cstate="print"/>
            <a:srcRect/>
            <a:stretch>
              <a:fillRect/>
            </a:stretch>
          </a:blipFill>
          <a:ln w="9525">
            <a:solidFill>
              <a:schemeClr val="tx1"/>
            </a:solidFill>
            <a:miter lim="800000"/>
            <a:headEnd/>
            <a:tailEnd/>
          </a:ln>
          <a:effectLst/>
        </p:spPr>
        <p:txBody>
          <a:bodyPr wrap="none" anchor="ctr"/>
          <a:lstStyle/>
          <a:p>
            <a:endParaRPr lang="tr-TR"/>
          </a:p>
        </p:txBody>
      </p:sp>
      <p:sp>
        <p:nvSpPr>
          <p:cNvPr id="21512" name="AutoShape 8" descr="turk020bh"/>
          <p:cNvSpPr>
            <a:spLocks noChangeArrowheads="1"/>
          </p:cNvSpPr>
          <p:nvPr/>
        </p:nvSpPr>
        <p:spPr bwMode="auto">
          <a:xfrm>
            <a:off x="2124075" y="2636838"/>
            <a:ext cx="5256213" cy="4030662"/>
          </a:xfrm>
          <a:prstGeom prst="star16">
            <a:avLst>
              <a:gd name="adj" fmla="val 27398"/>
            </a:avLst>
          </a:prstGeom>
          <a:blipFill dpi="0" rotWithShape="1">
            <a:blip r:embed="rId6" cstate="print">
              <a:alphaModFix amt="33000"/>
            </a:blip>
            <a:srcRect/>
            <a:stretch>
              <a:fillRect/>
            </a:stretch>
          </a:blipFill>
          <a:ln w="9525">
            <a:noFill/>
            <a:miter lim="800000"/>
            <a:headEnd/>
            <a:tailEnd/>
          </a:ln>
          <a:effectLst/>
        </p:spPr>
        <p:txBody>
          <a:bodyPr wrap="none" anchor="ctr"/>
          <a:lstStyle/>
          <a:p>
            <a:endParaRPr lang="tr-TR"/>
          </a:p>
        </p:txBody>
      </p:sp>
      <p:sp>
        <p:nvSpPr>
          <p:cNvPr id="21514" name="Text Box 10"/>
          <p:cNvSpPr txBox="1">
            <a:spLocks noChangeArrowheads="1"/>
          </p:cNvSpPr>
          <p:nvPr/>
        </p:nvSpPr>
        <p:spPr bwMode="auto">
          <a:xfrm>
            <a:off x="827088" y="476250"/>
            <a:ext cx="7561262" cy="1589088"/>
          </a:xfrm>
          <a:prstGeom prst="rect">
            <a:avLst/>
          </a:prstGeom>
          <a:noFill/>
          <a:ln w="9525">
            <a:noFill/>
            <a:miter lim="800000"/>
            <a:headEnd/>
            <a:tailEnd/>
          </a:ln>
          <a:effectLst/>
        </p:spPr>
        <p:txBody>
          <a:bodyPr>
            <a:spAutoFit/>
          </a:bodyPr>
          <a:lstStyle/>
          <a:p>
            <a:pPr>
              <a:spcBef>
                <a:spcPct val="50000"/>
              </a:spcBef>
            </a:pPr>
            <a:r>
              <a:rPr lang="tr-TR" sz="1600"/>
              <a:t>Bu yolculuk Türk Milleti için bir dönüm noktası oldu ve kurtuluşun başlangıcıydı. </a:t>
            </a:r>
          </a:p>
          <a:p>
            <a:pPr>
              <a:spcBef>
                <a:spcPct val="50000"/>
              </a:spcBef>
            </a:pPr>
            <a:r>
              <a:rPr lang="tr-TR" sz="1600"/>
              <a:t>Millî Mücadele’yi başlatmak üzere Samsun’da Anadolu topraklarına bastığı 19 Mayıs 1919 tarihinin önemi nedeniyle de 19 Mayıs’ı Türk gençliğine armağan etti. </a:t>
            </a:r>
          </a:p>
          <a:p>
            <a:pPr>
              <a:spcBef>
                <a:spcPct val="50000"/>
              </a:spcBef>
            </a:pPr>
            <a:r>
              <a:rPr lang="tr-TR" sz="1600"/>
              <a:t>Başta da belirttiğimiz gibi gençlik kavramı genel anlamda fikirlerdeki yeniliği anlatmaktadır.</a:t>
            </a:r>
            <a:r>
              <a:rPr lang="tr-TR"/>
              <a:t> </a:t>
            </a:r>
          </a:p>
        </p:txBody>
      </p:sp>
      <p:sp>
        <p:nvSpPr>
          <p:cNvPr id="21517" name="Oval 13" descr="IMG_0085"/>
          <p:cNvSpPr>
            <a:spLocks noChangeArrowheads="1"/>
          </p:cNvSpPr>
          <p:nvPr/>
        </p:nvSpPr>
        <p:spPr bwMode="auto">
          <a:xfrm>
            <a:off x="827088" y="2276475"/>
            <a:ext cx="7416800" cy="4176713"/>
          </a:xfrm>
          <a:prstGeom prst="ellipse">
            <a:avLst/>
          </a:prstGeom>
          <a:blipFill dpi="0" rotWithShape="1">
            <a:blip r:embed="rId7" cstate="print">
              <a:alphaModFix amt="51000"/>
            </a:blip>
            <a:srcRect/>
            <a:stretch>
              <a:fillRect/>
            </a:stretch>
          </a:blipFill>
          <a:ln w="9525">
            <a:noFill/>
            <a:round/>
            <a:headEnd/>
            <a:tailEnd/>
          </a:ln>
          <a:effectLst/>
        </p:spPr>
        <p:txBody>
          <a:bodyPr wrap="none" anchor="ctr"/>
          <a:lstStyle/>
          <a:p>
            <a:endParaRPr lang="tr-TR"/>
          </a:p>
        </p:txBody>
      </p:sp>
      <p:pic>
        <p:nvPicPr>
          <p:cNvPr id="21518" name="Picture 14" descr="uc1"/>
          <p:cNvPicPr>
            <a:picLocks noChangeAspect="1" noChangeArrowheads="1"/>
          </p:cNvPicPr>
          <p:nvPr/>
        </p:nvPicPr>
        <p:blipFill>
          <a:blip r:embed="rId8" cstate="print"/>
          <a:srcRect/>
          <a:stretch>
            <a:fillRect/>
          </a:stretch>
        </p:blipFill>
        <p:spPr bwMode="auto">
          <a:xfrm>
            <a:off x="8388350" y="5949950"/>
            <a:ext cx="238125" cy="238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2000"/>
                                        <p:tgtEl>
                                          <p:spTgt spid="21510"/>
                                        </p:tgtEl>
                                      </p:cBhvr>
                                    </p:animEffect>
                                    <p:set>
                                      <p:cBhvr>
                                        <p:cTn id="7" dur="1" fill="hold">
                                          <p:stCondLst>
                                            <p:cond delay="1999"/>
                                          </p:stCondLst>
                                        </p:cTn>
                                        <p:tgtEl>
                                          <p:spTgt spid="21510"/>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2000"/>
                                        <p:tgtEl>
                                          <p:spTgt spid="21511"/>
                                        </p:tgtEl>
                                      </p:cBhvr>
                                    </p:animEffect>
                                    <p:set>
                                      <p:cBhvr>
                                        <p:cTn id="10" dur="1" fill="hold">
                                          <p:stCondLst>
                                            <p:cond delay="1999"/>
                                          </p:stCondLst>
                                        </p:cTn>
                                        <p:tgtEl>
                                          <p:spTgt spid="21511"/>
                                        </p:tgtEl>
                                        <p:attrNameLst>
                                          <p:attrName>style.visibility</p:attrName>
                                        </p:attrNameLst>
                                      </p:cBhvr>
                                      <p:to>
                                        <p:strVal val="hidden"/>
                                      </p:to>
                                    </p:set>
                                  </p:childTnLst>
                                </p:cTn>
                              </p:par>
                              <p:par>
                                <p:cTn id="11" presetID="23" presetClass="exit" presetSubtype="32" fill="hold" grpId="0" nodeType="withEffect">
                                  <p:stCondLst>
                                    <p:cond delay="0"/>
                                  </p:stCondLst>
                                  <p:childTnLst>
                                    <p:anim calcmode="lin" valueType="num">
                                      <p:cBhvr>
                                        <p:cTn id="12" dur="3000"/>
                                        <p:tgtEl>
                                          <p:spTgt spid="21512"/>
                                        </p:tgtEl>
                                        <p:attrNameLst>
                                          <p:attrName>ppt_w</p:attrName>
                                        </p:attrNameLst>
                                      </p:cBhvr>
                                      <p:tavLst>
                                        <p:tav tm="0">
                                          <p:val>
                                            <p:strVal val="ppt_w"/>
                                          </p:val>
                                        </p:tav>
                                        <p:tav tm="100000">
                                          <p:val>
                                            <p:fltVal val="0"/>
                                          </p:val>
                                        </p:tav>
                                      </p:tavLst>
                                    </p:anim>
                                    <p:anim calcmode="lin" valueType="num">
                                      <p:cBhvr>
                                        <p:cTn id="13" dur="3000"/>
                                        <p:tgtEl>
                                          <p:spTgt spid="21512"/>
                                        </p:tgtEl>
                                        <p:attrNameLst>
                                          <p:attrName>ppt_h</p:attrName>
                                        </p:attrNameLst>
                                      </p:cBhvr>
                                      <p:tavLst>
                                        <p:tav tm="0">
                                          <p:val>
                                            <p:strVal val="ppt_h"/>
                                          </p:val>
                                        </p:tav>
                                        <p:tav tm="100000">
                                          <p:val>
                                            <p:fltVal val="0"/>
                                          </p:val>
                                        </p:tav>
                                      </p:tavLst>
                                    </p:anim>
                                    <p:set>
                                      <p:cBhvr>
                                        <p:cTn id="14" dur="1" fill="hold">
                                          <p:stCondLst>
                                            <p:cond delay="2999"/>
                                          </p:stCondLst>
                                        </p:cTn>
                                        <p:tgtEl>
                                          <p:spTgt spid="21512"/>
                                        </p:tgtEl>
                                        <p:attrNameLst>
                                          <p:attrName>style.visibility</p:attrName>
                                        </p:attrNameLst>
                                      </p:cBhvr>
                                      <p:to>
                                        <p:strVal val="hidden"/>
                                      </p:to>
                                    </p:set>
                                  </p:childTnLst>
                                </p:cTn>
                              </p:par>
                            </p:childTnLst>
                          </p:cTn>
                        </p:par>
                        <p:par>
                          <p:cTn id="15" fill="hold">
                            <p:stCondLst>
                              <p:cond delay="3000"/>
                            </p:stCondLst>
                            <p:childTnLst>
                              <p:par>
                                <p:cTn id="16" presetID="22" presetClass="exit" presetSubtype="4" fill="hold" nodeType="afterEffect">
                                  <p:stCondLst>
                                    <p:cond delay="0"/>
                                  </p:stCondLst>
                                  <p:childTnLst>
                                    <p:animEffect transition="out" filter="wipe(down)">
                                      <p:cBhvr>
                                        <p:cTn id="17" dur="3000"/>
                                        <p:tgtEl>
                                          <p:spTgt spid="21509"/>
                                        </p:tgtEl>
                                      </p:cBhvr>
                                    </p:animEffect>
                                    <p:set>
                                      <p:cBhvr>
                                        <p:cTn id="18" dur="1" fill="hold">
                                          <p:stCondLst>
                                            <p:cond delay="2999"/>
                                          </p:stCondLst>
                                        </p:cTn>
                                        <p:tgtEl>
                                          <p:spTgt spid="21509"/>
                                        </p:tgtEl>
                                        <p:attrNameLst>
                                          <p:attrName>style.visibility</p:attrName>
                                        </p:attrNameLst>
                                      </p:cBhvr>
                                      <p:to>
                                        <p:strVal val="hidden"/>
                                      </p:to>
                                    </p:set>
                                  </p:childTnLst>
                                </p:cTn>
                              </p:par>
                            </p:childTnLst>
                          </p:cTn>
                        </p:par>
                        <p:par>
                          <p:cTn id="19" fill="hold">
                            <p:stCondLst>
                              <p:cond delay="6000"/>
                            </p:stCondLst>
                            <p:childTnLst>
                              <p:par>
                                <p:cTn id="20" presetID="10" presetClass="entr" presetSubtype="0" fill="hold" grpId="0" nodeType="afterEffect">
                                  <p:stCondLst>
                                    <p:cond delay="0"/>
                                  </p:stCondLst>
                                  <p:childTnLst>
                                    <p:set>
                                      <p:cBhvr>
                                        <p:cTn id="21" dur="1" fill="hold">
                                          <p:stCondLst>
                                            <p:cond delay="0"/>
                                          </p:stCondLst>
                                        </p:cTn>
                                        <p:tgtEl>
                                          <p:spTgt spid="21517"/>
                                        </p:tgtEl>
                                        <p:attrNameLst>
                                          <p:attrName>style.visibility</p:attrName>
                                        </p:attrNameLst>
                                      </p:cBhvr>
                                      <p:to>
                                        <p:strVal val="visible"/>
                                      </p:to>
                                    </p:set>
                                    <p:animEffect transition="in" filter="fade">
                                      <p:cBhvr>
                                        <p:cTn id="22" dur="2000"/>
                                        <p:tgtEl>
                                          <p:spTgt spid="21517"/>
                                        </p:tgtEl>
                                      </p:cBhvr>
                                    </p:animEffect>
                                  </p:childTnLst>
                                </p:cTn>
                              </p:par>
                              <p:par>
                                <p:cTn id="23" presetID="10" presetClass="entr" presetSubtype="0" fill="hold" nodeType="withEffect">
                                  <p:stCondLst>
                                    <p:cond delay="0"/>
                                  </p:stCondLst>
                                  <p:childTnLst>
                                    <p:set>
                                      <p:cBhvr>
                                        <p:cTn id="24" dur="1" fill="hold">
                                          <p:stCondLst>
                                            <p:cond delay="0"/>
                                          </p:stCondLst>
                                        </p:cTn>
                                        <p:tgtEl>
                                          <p:spTgt spid="21514"/>
                                        </p:tgtEl>
                                        <p:attrNameLst>
                                          <p:attrName>style.visibility</p:attrName>
                                        </p:attrNameLst>
                                      </p:cBhvr>
                                      <p:to>
                                        <p:strVal val="visible"/>
                                      </p:to>
                                    </p:set>
                                    <p:animEffect transition="in" filter="fade">
                                      <p:cBhvr>
                                        <p:cTn id="25" dur="2000"/>
                                        <p:tgtEl>
                                          <p:spTgt spid="21514"/>
                                        </p:tgtEl>
                                      </p:cBhvr>
                                    </p:animEffect>
                                  </p:childTnLst>
                                </p:cTn>
                              </p:par>
                            </p:childTnLst>
                          </p:cTn>
                        </p:par>
                        <p:par>
                          <p:cTn id="26" fill="hold">
                            <p:stCondLst>
                              <p:cond delay="8000"/>
                            </p:stCondLst>
                            <p:childTnLst>
                              <p:par>
                                <p:cTn id="27" presetID="10" presetClass="entr" presetSubtype="0" fill="hold" nodeType="afterEffect">
                                  <p:stCondLst>
                                    <p:cond delay="0"/>
                                  </p:stCondLst>
                                  <p:childTnLst>
                                    <p:set>
                                      <p:cBhvr>
                                        <p:cTn id="28" dur="1" fill="hold">
                                          <p:stCondLst>
                                            <p:cond delay="0"/>
                                          </p:stCondLst>
                                        </p:cTn>
                                        <p:tgtEl>
                                          <p:spTgt spid="21518"/>
                                        </p:tgtEl>
                                        <p:attrNameLst>
                                          <p:attrName>style.visibility</p:attrName>
                                        </p:attrNameLst>
                                      </p:cBhvr>
                                      <p:to>
                                        <p:strVal val="visible"/>
                                      </p:to>
                                    </p:set>
                                    <p:animEffect transition="in" filter="fade">
                                      <p:cBhvr>
                                        <p:cTn id="29" dur="10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1" grpId="0" animBg="1"/>
      <p:bldP spid="21512" grpId="0" animBg="1"/>
      <p:bldP spid="215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3" name="Rectangle 11"/>
          <p:cNvSpPr>
            <a:spLocks noChangeArrowheads="1"/>
          </p:cNvSpPr>
          <p:nvPr/>
        </p:nvSpPr>
        <p:spPr bwMode="auto">
          <a:xfrm>
            <a:off x="250825" y="333375"/>
            <a:ext cx="8713788" cy="6264275"/>
          </a:xfrm>
          <a:prstGeom prst="rect">
            <a:avLst/>
          </a:prstGeom>
          <a:solidFill>
            <a:schemeClr val="accent1">
              <a:alpha val="0"/>
            </a:schemeClr>
          </a:solidFill>
          <a:ln w="76200" cmpd="tri">
            <a:solidFill>
              <a:srgbClr val="808080"/>
            </a:solidFill>
            <a:miter lim="800000"/>
            <a:headEnd/>
            <a:tailEnd/>
          </a:ln>
          <a:effectLst/>
        </p:spPr>
        <p:txBody>
          <a:bodyPr wrap="none" anchor="ctr"/>
          <a:lstStyle/>
          <a:p>
            <a:endParaRPr lang="tr-TR"/>
          </a:p>
        </p:txBody>
      </p:sp>
      <p:sp>
        <p:nvSpPr>
          <p:cNvPr id="23561" name="Text Box 9"/>
          <p:cNvSpPr txBox="1">
            <a:spLocks noChangeArrowheads="1"/>
          </p:cNvSpPr>
          <p:nvPr/>
        </p:nvSpPr>
        <p:spPr bwMode="auto">
          <a:xfrm>
            <a:off x="827088" y="476250"/>
            <a:ext cx="7561262" cy="1589088"/>
          </a:xfrm>
          <a:prstGeom prst="rect">
            <a:avLst/>
          </a:prstGeom>
          <a:noFill/>
          <a:ln w="9525">
            <a:noFill/>
            <a:miter lim="800000"/>
            <a:headEnd/>
            <a:tailEnd/>
          </a:ln>
          <a:effectLst/>
        </p:spPr>
        <p:txBody>
          <a:bodyPr>
            <a:spAutoFit/>
          </a:bodyPr>
          <a:lstStyle/>
          <a:p>
            <a:pPr>
              <a:spcBef>
                <a:spcPct val="50000"/>
              </a:spcBef>
            </a:pPr>
            <a:r>
              <a:rPr lang="tr-TR" sz="1600"/>
              <a:t>Bu yolculuk Türk Milleti için bir dönüm noktası oldu ve kurtuluşun başlangıcıydı. </a:t>
            </a:r>
          </a:p>
          <a:p>
            <a:pPr>
              <a:spcBef>
                <a:spcPct val="50000"/>
              </a:spcBef>
            </a:pPr>
            <a:r>
              <a:rPr lang="tr-TR" sz="1600"/>
              <a:t>Millî Mücadele’yi başlatmak üzere Samsun’da Anadolu topraklarına bastığı 19 Mayıs 1919 tarihinin önemi nedeniyle de 19 Mayıs’ı Türk gençliğine armağan etti. </a:t>
            </a:r>
          </a:p>
          <a:p>
            <a:pPr>
              <a:spcBef>
                <a:spcPct val="50000"/>
              </a:spcBef>
            </a:pPr>
            <a:r>
              <a:rPr lang="tr-TR" sz="1600"/>
              <a:t>Başta da belirttiğimiz gibi gençlik kavramı genel anlamda fikirlerdeki yeniliği anlatmaktadır.</a:t>
            </a:r>
            <a:r>
              <a:rPr lang="tr-TR"/>
              <a:t> </a:t>
            </a:r>
          </a:p>
        </p:txBody>
      </p:sp>
      <p:sp>
        <p:nvSpPr>
          <p:cNvPr id="23562" name="Oval 10" descr="IMG_0085"/>
          <p:cNvSpPr>
            <a:spLocks noChangeArrowheads="1"/>
          </p:cNvSpPr>
          <p:nvPr/>
        </p:nvSpPr>
        <p:spPr bwMode="auto">
          <a:xfrm>
            <a:off x="827088" y="2276475"/>
            <a:ext cx="7416800" cy="4176713"/>
          </a:xfrm>
          <a:prstGeom prst="ellipse">
            <a:avLst/>
          </a:prstGeom>
          <a:blipFill dpi="0" rotWithShape="1">
            <a:blip r:embed="rId3" cstate="print">
              <a:alphaModFix amt="51000"/>
            </a:blip>
            <a:srcRect/>
            <a:stretch>
              <a:fillRect/>
            </a:stretch>
          </a:blipFill>
          <a:ln w="9525">
            <a:noFill/>
            <a:round/>
            <a:headEnd/>
            <a:tailEnd/>
          </a:ln>
          <a:effectLst/>
        </p:spPr>
        <p:txBody>
          <a:bodyPr wrap="none" anchor="ctr"/>
          <a:lstStyle/>
          <a:p>
            <a:endParaRPr lang="tr-TR"/>
          </a:p>
        </p:txBody>
      </p:sp>
      <p:pic>
        <p:nvPicPr>
          <p:cNvPr id="23565" name="Picture 13" descr="19mayis"/>
          <p:cNvPicPr>
            <a:picLocks noChangeAspect="1" noChangeArrowheads="1"/>
          </p:cNvPicPr>
          <p:nvPr/>
        </p:nvPicPr>
        <p:blipFill>
          <a:blip r:embed="rId4" cstate="print"/>
          <a:srcRect/>
          <a:stretch>
            <a:fillRect/>
          </a:stretch>
        </p:blipFill>
        <p:spPr bwMode="auto">
          <a:xfrm>
            <a:off x="2771775" y="549275"/>
            <a:ext cx="3352800" cy="5759450"/>
          </a:xfrm>
          <a:prstGeom prst="rect">
            <a:avLst/>
          </a:prstGeom>
          <a:noFill/>
        </p:spPr>
      </p:pic>
      <p:sp>
        <p:nvSpPr>
          <p:cNvPr id="23564" name="Text Box 12"/>
          <p:cNvSpPr txBox="1">
            <a:spLocks noChangeArrowheads="1"/>
          </p:cNvSpPr>
          <p:nvPr/>
        </p:nvSpPr>
        <p:spPr bwMode="auto">
          <a:xfrm>
            <a:off x="250825" y="3500438"/>
            <a:ext cx="8642350" cy="1314450"/>
          </a:xfrm>
          <a:prstGeom prst="rect">
            <a:avLst/>
          </a:prstGeom>
          <a:noFill/>
          <a:ln w="9525">
            <a:noFill/>
            <a:miter lim="800000"/>
            <a:headEnd/>
            <a:tailEnd/>
          </a:ln>
          <a:effectLst>
            <a:outerShdw dist="17961" dir="2700000" algn="ctr" rotWithShape="0">
              <a:schemeClr val="tx1"/>
            </a:outerShdw>
          </a:effectLst>
        </p:spPr>
        <p:txBody>
          <a:bodyPr>
            <a:spAutoFit/>
          </a:bodyPr>
          <a:lstStyle/>
          <a:p>
            <a:pPr algn="ctr">
              <a:spcBef>
                <a:spcPct val="50000"/>
              </a:spcBef>
            </a:pPr>
            <a:r>
              <a:rPr lang="tr-TR" sz="1600" b="1">
                <a:solidFill>
                  <a:srgbClr val="CCFF33"/>
                </a:solidFill>
              </a:rPr>
              <a:t>Atatürk’ün şu sözleri hepimiz için bir rehber olmalıdır:</a:t>
            </a:r>
          </a:p>
          <a:p>
            <a:pPr algn="ctr">
              <a:spcBef>
                <a:spcPct val="50000"/>
              </a:spcBef>
            </a:pPr>
            <a:r>
              <a:rPr lang="tr-TR" sz="1600" b="1">
                <a:solidFill>
                  <a:srgbClr val="CCFF33"/>
                </a:solidFill>
              </a:rPr>
              <a:t>“Beni görmek demek, mutlaka yüzümü görmek değildir. Benim fikirlerimi benim duygularımı anlıyorsanız ve hissediyorsanız, bu kâfidir”demiştir. </a:t>
            </a:r>
          </a:p>
          <a:p>
            <a:pPr algn="ctr">
              <a:spcBef>
                <a:spcPct val="50000"/>
              </a:spcBef>
            </a:pPr>
            <a:r>
              <a:rPr lang="tr-TR" sz="1600" b="1">
                <a:solidFill>
                  <a:srgbClr val="CCFF33"/>
                </a:solidFill>
              </a:rPr>
              <a:t>Atatürk’ü anlamak, yaşadıklarını ve fikirlerini bilmekle mümkündür.</a:t>
            </a:r>
            <a:r>
              <a:rPr lang="tr-TR" sz="1600" b="1"/>
              <a:t> </a:t>
            </a:r>
          </a:p>
        </p:txBody>
      </p:sp>
      <p:pic>
        <p:nvPicPr>
          <p:cNvPr id="14" name="13 Resim" descr="isimlik.png">
            <a:hlinkClick r:id="rId5"/>
          </p:cNvPr>
          <p:cNvPicPr>
            <a:picLocks noChangeAspect="1"/>
          </p:cNvPicPr>
          <p:nvPr/>
        </p:nvPicPr>
        <p:blipFill>
          <a:blip r:embed="rId6" cstate="print"/>
          <a:stretch>
            <a:fillRect/>
          </a:stretch>
        </p:blipFill>
        <p:spPr>
          <a:xfrm>
            <a:off x="6156176" y="5229200"/>
            <a:ext cx="2340713" cy="1090147"/>
          </a:xfrm>
          <a:prstGeom prst="rect">
            <a:avLst/>
          </a:prstGeom>
        </p:spPr>
      </p:pic>
      <p:pic>
        <p:nvPicPr>
          <p:cNvPr id="15" name="14 Resim" descr="CIKIS.png">
            <a:hlinkClick r:id="" action="ppaction://hlinkshowjump?jump=endshow"/>
          </p:cNvPr>
          <p:cNvPicPr>
            <a:picLocks noChangeAspect="1"/>
          </p:cNvPicPr>
          <p:nvPr/>
        </p:nvPicPr>
        <p:blipFill>
          <a:blip r:embed="rId7" cstate="print"/>
          <a:stretch>
            <a:fillRect/>
          </a:stretch>
        </p:blipFill>
        <p:spPr>
          <a:xfrm>
            <a:off x="7884368" y="6309320"/>
            <a:ext cx="762000" cy="238125"/>
          </a:xfrm>
          <a:prstGeom prst="rect">
            <a:avLst/>
          </a:prstGeom>
        </p:spPr>
      </p:pic>
      <p:pic>
        <p:nvPicPr>
          <p:cNvPr id="16" name="15 Resim" descr="KAŞE 2..png">
            <a:hlinkClick r:id="rId8"/>
          </p:cNvPr>
          <p:cNvPicPr>
            <a:picLocks noChangeAspect="1"/>
          </p:cNvPicPr>
          <p:nvPr/>
        </p:nvPicPr>
        <p:blipFill>
          <a:blip r:embed="rId9" cstate="print"/>
          <a:stretch>
            <a:fillRect/>
          </a:stretch>
        </p:blipFill>
        <p:spPr>
          <a:xfrm>
            <a:off x="323528" y="5661248"/>
            <a:ext cx="2376264" cy="379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3000"/>
                                        <p:tgtEl>
                                          <p:spTgt spid="23561"/>
                                        </p:tgtEl>
                                      </p:cBhvr>
                                    </p:animEffect>
                                    <p:set>
                                      <p:cBhvr>
                                        <p:cTn id="7" dur="1" fill="hold">
                                          <p:stCondLst>
                                            <p:cond delay="2999"/>
                                          </p:stCondLst>
                                        </p:cTn>
                                        <p:tgtEl>
                                          <p:spTgt spid="2356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23562"/>
                                        </p:tgtEl>
                                      </p:cBhvr>
                                    </p:animEffect>
                                    <p:set>
                                      <p:cBhvr>
                                        <p:cTn id="10" dur="1" fill="hold">
                                          <p:stCondLst>
                                            <p:cond delay="1999"/>
                                          </p:stCondLst>
                                        </p:cTn>
                                        <p:tgtEl>
                                          <p:spTgt spid="23562"/>
                                        </p:tgtEl>
                                        <p:attrNameLst>
                                          <p:attrName>style.visibility</p:attrName>
                                        </p:attrNameLst>
                                      </p:cBhvr>
                                      <p:to>
                                        <p:strVal val="hidden"/>
                                      </p:to>
                                    </p:set>
                                  </p:childTnLst>
                                </p:cTn>
                              </p:par>
                            </p:childTnLst>
                          </p:cTn>
                        </p:par>
                        <p:par>
                          <p:cTn id="11" fill="hold">
                            <p:stCondLst>
                              <p:cond delay="3000"/>
                            </p:stCondLst>
                            <p:childTnLst>
                              <p:par>
                                <p:cTn id="12" presetID="10" presetClass="entr" presetSubtype="0" fill="hold" nodeType="afterEffect">
                                  <p:stCondLst>
                                    <p:cond delay="0"/>
                                  </p:stCondLst>
                                  <p:childTnLst>
                                    <p:set>
                                      <p:cBhvr>
                                        <p:cTn id="13" dur="1" fill="hold">
                                          <p:stCondLst>
                                            <p:cond delay="0"/>
                                          </p:stCondLst>
                                        </p:cTn>
                                        <p:tgtEl>
                                          <p:spTgt spid="23565"/>
                                        </p:tgtEl>
                                        <p:attrNameLst>
                                          <p:attrName>style.visibility</p:attrName>
                                        </p:attrNameLst>
                                      </p:cBhvr>
                                      <p:to>
                                        <p:strVal val="visible"/>
                                      </p:to>
                                    </p:set>
                                    <p:animEffect transition="in" filter="fade">
                                      <p:cBhvr>
                                        <p:cTn id="14" dur="3000"/>
                                        <p:tgtEl>
                                          <p:spTgt spid="23565"/>
                                        </p:tgtEl>
                                      </p:cBhvr>
                                    </p:animEffect>
                                  </p:childTnLst>
                                </p:cTn>
                              </p:par>
                            </p:childTnLst>
                          </p:cTn>
                        </p:par>
                        <p:par>
                          <p:cTn id="15" fill="hold">
                            <p:stCondLst>
                              <p:cond delay="6000"/>
                            </p:stCondLst>
                            <p:childTnLst>
                              <p:par>
                                <p:cTn id="16" presetID="10" presetClass="entr" presetSubtype="0" fill="hold" grpId="0" nodeType="afterEffect">
                                  <p:stCondLst>
                                    <p:cond delay="0"/>
                                  </p:stCondLst>
                                  <p:childTnLst>
                                    <p:set>
                                      <p:cBhvr>
                                        <p:cTn id="17" dur="1" fill="hold">
                                          <p:stCondLst>
                                            <p:cond delay="0"/>
                                          </p:stCondLst>
                                        </p:cTn>
                                        <p:tgtEl>
                                          <p:spTgt spid="23564"/>
                                        </p:tgtEl>
                                        <p:attrNameLst>
                                          <p:attrName>style.visibility</p:attrName>
                                        </p:attrNameLst>
                                      </p:cBhvr>
                                      <p:to>
                                        <p:strVal val="visible"/>
                                      </p:to>
                                    </p:set>
                                    <p:animEffect transition="in" filter="fade">
                                      <p:cBhvr>
                                        <p:cTn id="18" dur="2000"/>
                                        <p:tgtEl>
                                          <p:spTgt spid="23564"/>
                                        </p:tgtEl>
                                      </p:cBhvr>
                                    </p:animEffect>
                                  </p:childTnLst>
                                </p:cTn>
                              </p:par>
                            </p:childTnLst>
                          </p:cTn>
                        </p:par>
                        <p:par>
                          <p:cTn id="19" fill="hold">
                            <p:stCondLst>
                              <p:cond delay="8000"/>
                            </p:stCondLst>
                            <p:childTnLst>
                              <p:par>
                                <p:cTn id="20" presetID="53"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0" fill="hold"/>
                                        <p:tgtEl>
                                          <p:spTgt spid="14"/>
                                        </p:tgtEl>
                                        <p:attrNameLst>
                                          <p:attrName>ppt_w</p:attrName>
                                        </p:attrNameLst>
                                      </p:cBhvr>
                                      <p:tavLst>
                                        <p:tav tm="0">
                                          <p:val>
                                            <p:fltVal val="0"/>
                                          </p:val>
                                        </p:tav>
                                        <p:tav tm="100000">
                                          <p:val>
                                            <p:strVal val="#ppt_w"/>
                                          </p:val>
                                        </p:tav>
                                      </p:tavLst>
                                    </p:anim>
                                    <p:anim calcmode="lin" valueType="num">
                                      <p:cBhvr>
                                        <p:cTn id="23" dur="5000" fill="hold"/>
                                        <p:tgtEl>
                                          <p:spTgt spid="14"/>
                                        </p:tgtEl>
                                        <p:attrNameLst>
                                          <p:attrName>ppt_h</p:attrName>
                                        </p:attrNameLst>
                                      </p:cBhvr>
                                      <p:tavLst>
                                        <p:tav tm="0">
                                          <p:val>
                                            <p:fltVal val="0"/>
                                          </p:val>
                                        </p:tav>
                                        <p:tav tm="100000">
                                          <p:val>
                                            <p:strVal val="#ppt_h"/>
                                          </p:val>
                                        </p:tav>
                                      </p:tavLst>
                                    </p:anim>
                                    <p:animEffect transition="in" filter="fade">
                                      <p:cBhvr>
                                        <p:cTn id="24" dur="5000"/>
                                        <p:tgtEl>
                                          <p:spTgt spid="14"/>
                                        </p:tgtEl>
                                      </p:cBhvr>
                                    </p:animEffect>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0"/>
                                        <p:tgtEl>
                                          <p:spTgt spid="15"/>
                                        </p:tgtEl>
                                      </p:cBhvr>
                                    </p:animEffect>
                                    <p:anim calcmode="lin" valueType="num">
                                      <p:cBhvr>
                                        <p:cTn id="28" dur="5000" fill="hold"/>
                                        <p:tgtEl>
                                          <p:spTgt spid="15"/>
                                        </p:tgtEl>
                                        <p:attrNameLst>
                                          <p:attrName>ppt_x</p:attrName>
                                        </p:attrNameLst>
                                      </p:cBhvr>
                                      <p:tavLst>
                                        <p:tav tm="0">
                                          <p:val>
                                            <p:strVal val="#ppt_x"/>
                                          </p:val>
                                        </p:tav>
                                        <p:tav tm="100000">
                                          <p:val>
                                            <p:strVal val="#ppt_x"/>
                                          </p:val>
                                        </p:tav>
                                      </p:tavLst>
                                    </p:anim>
                                    <p:anim calcmode="lin" valueType="num">
                                      <p:cBhvr>
                                        <p:cTn id="29" dur="5000" fill="hold"/>
                                        <p:tgtEl>
                                          <p:spTgt spid="15"/>
                                        </p:tgtEl>
                                        <p:attrNameLst>
                                          <p:attrName>ppt_y</p:attrName>
                                        </p:attrNameLst>
                                      </p:cBhvr>
                                      <p:tavLst>
                                        <p:tav tm="0">
                                          <p:val>
                                            <p:strVal val="#ppt_y+.1"/>
                                          </p:val>
                                        </p:tav>
                                        <p:tav tm="100000">
                                          <p:val>
                                            <p:strVal val="#ppt_y"/>
                                          </p:val>
                                        </p:tav>
                                      </p:tavLst>
                                    </p:anim>
                                  </p:childTnLst>
                                </p:cTn>
                              </p:par>
                              <p:par>
                                <p:cTn id="30" presetID="22" presetClass="entr" presetSubtype="8"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p:bldP spid="23562" grpId="0" animBg="1"/>
      <p:bldP spid="23564" grpId="0"/>
    </p:bldLst>
  </p:timing>
</p:sld>
</file>

<file path=ppt/theme/theme1.xml><?xml version="1.0" encoding="utf-8"?>
<a:theme xmlns:a="http://schemas.openxmlformats.org/drawingml/2006/main" name="SAMSUN- ONDOKUZ MAYIS">
  <a:themeElements>
    <a:clrScheme name="onokuzmay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nokuzmayis">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okuzmay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nokuzmay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nokuzmay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nokuzmay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nokuzmay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nokuzmay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nokuzmay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nokuzmay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nokuzmay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nokuzmay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nokuzmay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nokuzmay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SAMSUN- ONDOKUZ MAYIS</Template>
  <TotalTime>0</TotalTime>
  <Words>842</Words>
  <Application>Microsoft Office PowerPoint</Application>
  <PresentationFormat>Ekran Gösterisi (4:3)</PresentationFormat>
  <Paragraphs>45</Paragraphs>
  <Slides>8</Slides>
  <Notes>8</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SAMSUN- ONDOKUZ MAYIS</vt:lpstr>
      <vt:lpstr>Slayt 1</vt:lpstr>
      <vt:lpstr>Slayt 2</vt:lpstr>
      <vt:lpstr>Slayt 3</vt:lpstr>
      <vt:lpstr>Slayt 4</vt:lpstr>
      <vt:lpstr>Slayt 5</vt:lpstr>
      <vt:lpstr>Slayt 6</vt:lpstr>
      <vt:lpstr>Slayt 7</vt:lpstr>
      <vt:lpstr>Slayt 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tarık</dc:creator>
  <cp:lastModifiedBy>tarık</cp:lastModifiedBy>
  <cp:revision>1</cp:revision>
  <dcterms:created xsi:type="dcterms:W3CDTF">2014-05-16T19:39:22Z</dcterms:created>
  <dcterms:modified xsi:type="dcterms:W3CDTF">2014-05-16T19:40:08Z</dcterms:modified>
</cp:coreProperties>
</file>