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56" r:id="rId4"/>
    <p:sldId id="261" r:id="rId5"/>
    <p:sldId id="267" r:id="rId6"/>
    <p:sldId id="274" r:id="rId7"/>
    <p:sldId id="257" r:id="rId8"/>
    <p:sldId id="260" r:id="rId9"/>
    <p:sldId id="264" r:id="rId10"/>
    <p:sldId id="272" r:id="rId11"/>
    <p:sldId id="266" r:id="rId12"/>
    <p:sldId id="273" r:id="rId13"/>
    <p:sldId id="262" r:id="rId14"/>
    <p:sldId id="270" r:id="rId15"/>
    <p:sldId id="279" r:id="rId16"/>
    <p:sldId id="263" r:id="rId17"/>
    <p:sldId id="275" r:id="rId18"/>
    <p:sldId id="284" r:id="rId19"/>
    <p:sldId id="269" r:id="rId20"/>
    <p:sldId id="265" r:id="rId21"/>
    <p:sldId id="276" r:id="rId22"/>
    <p:sldId id="282" r:id="rId23"/>
    <p:sldId id="285" r:id="rId24"/>
    <p:sldId id="287" r:id="rId25"/>
    <p:sldId id="277" r:id="rId26"/>
    <p:sldId id="258" r:id="rId27"/>
    <p:sldId id="281" r:id="rId28"/>
    <p:sldId id="28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Q0BdjeTpYicCleuX+58a/A" hashData="6H6fvFosiQdlVXcwTdCQ2s7YFI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8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65F17E-173E-4678-A0F0-BD3095773029}" type="datetimeFigureOut">
              <a:rPr lang="tr-TR" smtClean="0"/>
              <a:pPr/>
              <a:t>07.04.2016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805BBD-8C5E-48D6-A531-F82C3DB8D179}" type="slidenum">
              <a:rPr lang="tr-TR" smtClean="0"/>
              <a:pPr/>
              <a:t>‹#›</a:t>
            </a:fld>
            <a:endParaRPr lang="tr-T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5F17E-173E-4678-A0F0-BD3095773029}" type="datetimeFigureOut">
              <a:rPr lang="tr-TR" smtClean="0"/>
              <a:pPr/>
              <a:t>07.04.2016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05BBD-8C5E-48D6-A531-F82C3DB8D179}"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mustafataskin.weebly.com/" TargetMode="External"/><Relationship Id="rId3" Type="http://schemas.openxmlformats.org/officeDocument/2006/relationships/image" Target="../media/image36.png"/><Relationship Id="rId7" Type="http://schemas.openxmlformats.org/officeDocument/2006/relationships/hyperlink" Target="mailto:mustaskin06@gmail.com"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s://www.youtube.com/channel/UCV4sXxhHH1TENx4I-zjwz6g" TargetMode="External"/><Relationship Id="rId5" Type="http://schemas.openxmlformats.org/officeDocument/2006/relationships/hyperlink" Target="https://plus.google.com/u/0/+mustafata%C5%9Fk%C4%B1n" TargetMode="External"/><Relationship Id="rId4" Type="http://schemas.openxmlformats.org/officeDocument/2006/relationships/hyperlink" Target="https://www.facebook.com/mustafataskin06/"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6999 ortahisar.jpg"/>
          <p:cNvPicPr>
            <a:picLocks noChangeAspect="1"/>
          </p:cNvPicPr>
          <p:nvPr/>
        </p:nvPicPr>
        <p:blipFill>
          <a:blip r:embed="rId3" cstate="email"/>
          <a:stretch>
            <a:fillRect/>
          </a:stretch>
        </p:blipFill>
        <p:spPr>
          <a:xfrm>
            <a:off x="0" y="0"/>
            <a:ext cx="9144028" cy="6286520"/>
          </a:xfrm>
          <a:prstGeom prst="rect">
            <a:avLst/>
          </a:prstGeom>
        </p:spPr>
      </p:pic>
      <p:pic>
        <p:nvPicPr>
          <p:cNvPr id="3" name="2 Resim" descr="Başlıksız-1.png"/>
          <p:cNvPicPr>
            <a:picLocks noChangeAspect="1"/>
          </p:cNvPicPr>
          <p:nvPr/>
        </p:nvPicPr>
        <p:blipFill>
          <a:blip r:embed="rId4" cstate="email"/>
          <a:stretch>
            <a:fillRect/>
          </a:stretch>
        </p:blipFill>
        <p:spPr>
          <a:xfrm>
            <a:off x="1125124" y="571480"/>
            <a:ext cx="6893751" cy="2122565"/>
          </a:xfrm>
          <a:prstGeom prst="rect">
            <a:avLst/>
          </a:prstGeom>
        </p:spPr>
      </p:pic>
      <p:pic>
        <p:nvPicPr>
          <p:cNvPr id="4" name="3 Resim" descr="Başlıksız-2.png"/>
          <p:cNvPicPr>
            <a:picLocks noChangeAspect="1"/>
          </p:cNvPicPr>
          <p:nvPr/>
        </p:nvPicPr>
        <p:blipFill>
          <a:blip r:embed="rId5" cstate="email"/>
          <a:stretch>
            <a:fillRect/>
          </a:stretch>
        </p:blipFill>
        <p:spPr>
          <a:xfrm>
            <a:off x="4714876" y="2786058"/>
            <a:ext cx="4277998" cy="808646"/>
          </a:xfrm>
          <a:prstGeom prst="rect">
            <a:avLst/>
          </a:prstGeom>
        </p:spPr>
      </p:pic>
      <p:pic>
        <p:nvPicPr>
          <p:cNvPr id="5" name="4 Resim" descr="AD3.png"/>
          <p:cNvPicPr>
            <a:picLocks noChangeAspect="1"/>
          </p:cNvPicPr>
          <p:nvPr/>
        </p:nvPicPr>
        <p:blipFill>
          <a:blip r:embed="rId6" cstate="email"/>
          <a:stretch>
            <a:fillRect/>
          </a:stretch>
        </p:blipFill>
        <p:spPr>
          <a:xfrm>
            <a:off x="3974740" y="6357958"/>
            <a:ext cx="1194519" cy="364300"/>
          </a:xfrm>
          <a:prstGeom prst="rect">
            <a:avLst/>
          </a:prstGeom>
        </p:spPr>
      </p:pic>
      <p:pic>
        <p:nvPicPr>
          <p:cNvPr id="6" name="5 Resim" descr="mouse_and_input_w.png"/>
          <p:cNvPicPr>
            <a:picLocks noChangeAspect="1"/>
          </p:cNvPicPr>
          <p:nvPr/>
        </p:nvPicPr>
        <p:blipFill>
          <a:blip r:embed="rId7" cstate="email"/>
          <a:stretch>
            <a:fillRect/>
          </a:stretch>
        </p:blipFill>
        <p:spPr>
          <a:xfrm>
            <a:off x="8643966" y="6429396"/>
            <a:ext cx="321836" cy="321836"/>
          </a:xfrm>
          <a:prstGeom prst="rect">
            <a:avLst/>
          </a:prstGeom>
        </p:spPr>
      </p:pic>
      <p:sp>
        <p:nvSpPr>
          <p:cNvPr id="7" name="6 Metin kutusu"/>
          <p:cNvSpPr txBox="1"/>
          <p:nvPr/>
        </p:nvSpPr>
        <p:spPr>
          <a:xfrm>
            <a:off x="8143900" y="6500834"/>
            <a:ext cx="500066" cy="246221"/>
          </a:xfrm>
          <a:prstGeom prst="rect">
            <a:avLst/>
          </a:prstGeom>
          <a:noFill/>
        </p:spPr>
        <p:txBody>
          <a:bodyPr wrap="square" rtlCol="0">
            <a:spAutoFit/>
          </a:bodyPr>
          <a:lstStyle/>
          <a:p>
            <a:r>
              <a:rPr lang="tr-TR" sz="1000" dirty="0" err="1" smtClean="0"/>
              <a:t>click</a:t>
            </a:r>
            <a:endParaRPr lang="tr-TR" sz="1000" dirty="0"/>
          </a:p>
        </p:txBody>
      </p:sp>
    </p:spTree>
  </p:cSld>
  <p:clrMapOvr>
    <a:masterClrMapping/>
  </p:clrMapOvr>
  <p:transition spd="slow">
    <p:split orient="vert"/>
    <p:sndAc>
      <p:stSnd loop="1">
        <p:snd r:embed="rId2" name="refik başaran AĞ GELİN (AĞA GELİN) ürgüp folk music rea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3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0" fill="hold"/>
                                        <p:tgtEl>
                                          <p:spTgt spid="5"/>
                                        </p:tgtEl>
                                        <p:attrNameLst>
                                          <p:attrName>ppt_w</p:attrName>
                                        </p:attrNameLst>
                                      </p:cBhvr>
                                      <p:tavLst>
                                        <p:tav tm="0">
                                          <p:val>
                                            <p:fltVal val="0"/>
                                          </p:val>
                                        </p:tav>
                                        <p:tav tm="100000">
                                          <p:val>
                                            <p:strVal val="#ppt_w"/>
                                          </p:val>
                                        </p:tav>
                                      </p:tavLst>
                                    </p:anim>
                                    <p:anim calcmode="lin" valueType="num">
                                      <p:cBhvr>
                                        <p:cTn id="17"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21ortahisar.jpg"/>
          <p:cNvPicPr>
            <a:picLocks noChangeAspect="1"/>
          </p:cNvPicPr>
          <p:nvPr/>
        </p:nvPicPr>
        <p:blipFill>
          <a:blip r:embed="rId2" cstate="email"/>
          <a:stretch>
            <a:fillRect/>
          </a:stretch>
        </p:blipFill>
        <p:spPr>
          <a:xfrm>
            <a:off x="0" y="357178"/>
            <a:ext cx="9251605" cy="6143644"/>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85 ortahisar.jpg"/>
          <p:cNvPicPr>
            <a:picLocks noChangeAspect="1"/>
          </p:cNvPicPr>
          <p:nvPr/>
        </p:nvPicPr>
        <p:blipFill>
          <a:blip r:embed="rId2" cstate="email"/>
          <a:stretch>
            <a:fillRect/>
          </a:stretch>
        </p:blipFill>
        <p:spPr>
          <a:xfrm>
            <a:off x="-28" y="-285776"/>
            <a:ext cx="9144028" cy="6072206"/>
          </a:xfrm>
          <a:prstGeom prst="rect">
            <a:avLst/>
          </a:prstGeom>
        </p:spPr>
      </p:pic>
      <p:sp>
        <p:nvSpPr>
          <p:cNvPr id="3" name="2 Metin kutusu"/>
          <p:cNvSpPr txBox="1"/>
          <p:nvPr/>
        </p:nvSpPr>
        <p:spPr>
          <a:xfrm>
            <a:off x="71422" y="6000768"/>
            <a:ext cx="9001156" cy="646331"/>
          </a:xfrm>
          <a:prstGeom prst="rect">
            <a:avLst/>
          </a:prstGeom>
          <a:noFill/>
        </p:spPr>
        <p:txBody>
          <a:bodyPr wrap="square" rtlCol="0">
            <a:spAutoFit/>
          </a:bodyPr>
          <a:lstStyle/>
          <a:p>
            <a:r>
              <a:rPr lang="tr-TR" dirty="0" smtClean="0"/>
              <a:t>Ürgüp'ün 5 km batısında ve Nevşehir yolu yakınındadır. 1916 yılında kasaba olmuştur. Doğal güzellikleri ve tarihsel özellikleriyle ilgi çekici bir kasabadır.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41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69 ortahisar.jpg"/>
          <p:cNvPicPr>
            <a:picLocks noChangeAspect="1"/>
          </p:cNvPicPr>
          <p:nvPr/>
        </p:nvPicPr>
        <p:blipFill>
          <a:blip r:embed="rId2" cstate="email"/>
          <a:stretch>
            <a:fillRect/>
          </a:stretch>
        </p:blipFill>
        <p:spPr>
          <a:xfrm>
            <a:off x="-28" y="-428652"/>
            <a:ext cx="9144028" cy="6072206"/>
          </a:xfrm>
          <a:prstGeom prst="rect">
            <a:avLst/>
          </a:prstGeom>
        </p:spPr>
      </p:pic>
      <p:sp>
        <p:nvSpPr>
          <p:cNvPr id="3" name="2 Metin kutusu"/>
          <p:cNvSpPr txBox="1"/>
          <p:nvPr/>
        </p:nvSpPr>
        <p:spPr>
          <a:xfrm>
            <a:off x="142844" y="5786454"/>
            <a:ext cx="9001156" cy="923330"/>
          </a:xfrm>
          <a:prstGeom prst="rect">
            <a:avLst/>
          </a:prstGeom>
          <a:noFill/>
        </p:spPr>
        <p:txBody>
          <a:bodyPr wrap="square" rtlCol="0">
            <a:spAutoFit/>
          </a:bodyPr>
          <a:lstStyle/>
          <a:p>
            <a:r>
              <a:rPr lang="tr-TR" dirty="0" smtClean="0"/>
              <a:t>Kavak, İbrahim Paşa ve </a:t>
            </a:r>
            <a:r>
              <a:rPr lang="tr-TR" dirty="0" err="1" smtClean="0"/>
              <a:t>Ortahisar'ın</a:t>
            </a:r>
            <a:r>
              <a:rPr lang="tr-TR" dirty="0" smtClean="0"/>
              <a:t> içinde </a:t>
            </a:r>
            <a:r>
              <a:rPr lang="tr-TR" dirty="0" err="1" smtClean="0"/>
              <a:t>yeraldığı</a:t>
            </a:r>
            <a:r>
              <a:rPr lang="tr-TR" dirty="0" smtClean="0"/>
              <a:t> vadi Damsa çayı vadisine ulaşır. Bu vadinin Damsa çayı yakınları Üzengi deresi adını alır. Doğal özellikleri içme suyu, maden suları olan bir yerdir. </a:t>
            </a:r>
            <a:endParaRPr lang="tr-TR"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02ortahisar.jpg"/>
          <p:cNvPicPr>
            <a:picLocks noChangeAspect="1"/>
          </p:cNvPicPr>
          <p:nvPr/>
        </p:nvPicPr>
        <p:blipFill>
          <a:blip r:embed="rId2" cstate="email"/>
          <a:stretch>
            <a:fillRect/>
          </a:stretch>
        </p:blipFill>
        <p:spPr>
          <a:xfrm>
            <a:off x="-28"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6258 ortahisar.jpg"/>
          <p:cNvPicPr>
            <a:picLocks noChangeAspect="1"/>
          </p:cNvPicPr>
          <p:nvPr/>
        </p:nvPicPr>
        <p:blipFill>
          <a:blip r:embed="rId2" cstate="email"/>
          <a:stretch>
            <a:fillRect/>
          </a:stretch>
        </p:blipFill>
        <p:spPr>
          <a:xfrm>
            <a:off x="428596" y="500054"/>
            <a:ext cx="3890007" cy="5857892"/>
          </a:xfrm>
          <a:prstGeom prst="rect">
            <a:avLst/>
          </a:prstGeom>
        </p:spPr>
      </p:pic>
      <p:sp>
        <p:nvSpPr>
          <p:cNvPr id="3" name="2 Metin kutusu"/>
          <p:cNvSpPr txBox="1"/>
          <p:nvPr/>
        </p:nvSpPr>
        <p:spPr>
          <a:xfrm>
            <a:off x="4714876" y="2571744"/>
            <a:ext cx="4143404" cy="2031325"/>
          </a:xfrm>
          <a:prstGeom prst="rect">
            <a:avLst/>
          </a:prstGeom>
          <a:noFill/>
        </p:spPr>
        <p:txBody>
          <a:bodyPr wrap="square" rtlCol="0">
            <a:spAutoFit/>
          </a:bodyPr>
          <a:lstStyle/>
          <a:p>
            <a:r>
              <a:rPr lang="tr-TR" dirty="0" err="1" smtClean="0"/>
              <a:t>Ortahisarın</a:t>
            </a:r>
            <a:r>
              <a:rPr lang="tr-TR" dirty="0" smtClean="0"/>
              <a:t> ortasında dev bir peri bacası olan bir kale vardır. Bu kaleye yabancılar şato da derler. İçi oyuktur. Oda ve salonlar vardır. Tepesine çıkmak zor ise de oradan görülen çevre güzelliği yorgunlukları gideridir. Ayrıca kasabanın çevresinde de pek çok kilise vardır.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75 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286 ortahisar.jpg"/>
          <p:cNvPicPr>
            <a:picLocks noChangeAspect="1"/>
          </p:cNvPicPr>
          <p:nvPr/>
        </p:nvPicPr>
        <p:blipFill>
          <a:blip r:embed="rId2" cstate="email"/>
          <a:stretch>
            <a:fillRect/>
          </a:stretch>
        </p:blipFill>
        <p:spPr>
          <a:xfrm>
            <a:off x="0" y="-285776"/>
            <a:ext cx="9144028" cy="6072206"/>
          </a:xfrm>
          <a:prstGeom prst="rect">
            <a:avLst/>
          </a:prstGeom>
        </p:spPr>
      </p:pic>
      <p:sp>
        <p:nvSpPr>
          <p:cNvPr id="3" name="2 Metin kutusu"/>
          <p:cNvSpPr txBox="1"/>
          <p:nvPr/>
        </p:nvSpPr>
        <p:spPr>
          <a:xfrm>
            <a:off x="0" y="6000768"/>
            <a:ext cx="9144000" cy="646331"/>
          </a:xfrm>
          <a:prstGeom prst="rect">
            <a:avLst/>
          </a:prstGeom>
          <a:noFill/>
        </p:spPr>
        <p:txBody>
          <a:bodyPr wrap="square" rtlCol="0">
            <a:spAutoFit/>
          </a:bodyPr>
          <a:lstStyle/>
          <a:p>
            <a:r>
              <a:rPr lang="tr-TR" dirty="0" smtClean="0"/>
              <a:t>Orta hisarda evler kaleye doğru basmak basamak yükselir. Son yıllarda Nevşehir yoluna doğru düzlükte yeni doğal karakteristik yapıya uygun renkli kesme taşan evler yapmışlardır.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79ortahisar.jpg"/>
          <p:cNvPicPr>
            <a:picLocks noChangeAspect="1"/>
          </p:cNvPicPr>
          <p:nvPr/>
        </p:nvPicPr>
        <p:blipFill>
          <a:blip r:embed="rId2" cstate="email"/>
          <a:stretch>
            <a:fillRect/>
          </a:stretch>
        </p:blipFill>
        <p:spPr>
          <a:xfrm>
            <a:off x="214282" y="309260"/>
            <a:ext cx="4143404" cy="6239479"/>
          </a:xfrm>
          <a:prstGeom prst="rect">
            <a:avLst/>
          </a:prstGeom>
        </p:spPr>
      </p:pic>
      <p:sp>
        <p:nvSpPr>
          <p:cNvPr id="3" name="2 Metin kutusu"/>
          <p:cNvSpPr txBox="1"/>
          <p:nvPr/>
        </p:nvSpPr>
        <p:spPr>
          <a:xfrm>
            <a:off x="4786314" y="2000240"/>
            <a:ext cx="4357686" cy="3139321"/>
          </a:xfrm>
          <a:prstGeom prst="rect">
            <a:avLst/>
          </a:prstGeom>
          <a:noFill/>
        </p:spPr>
        <p:txBody>
          <a:bodyPr wrap="square" rtlCol="0">
            <a:spAutoFit/>
          </a:bodyPr>
          <a:lstStyle/>
          <a:p>
            <a:r>
              <a:rPr lang="tr-TR" dirty="0" smtClean="0"/>
              <a:t>Bölgedeki kayalar sit alanı olarak belirlenmiştir. Atik ve Cedit adlarında iki mahalleden oluşur. Doğal güzellikleri eski tarihsel yapıları ilginç narenciye ambarları göreme kaya kiliselerine yakın oluşu </a:t>
            </a:r>
            <a:r>
              <a:rPr lang="tr-TR" dirty="0" err="1" smtClean="0"/>
              <a:t>turislerin</a:t>
            </a:r>
            <a:r>
              <a:rPr lang="tr-TR" dirty="0" smtClean="0"/>
              <a:t> rağbet göstermelerini sağlar. </a:t>
            </a:r>
            <a:r>
              <a:rPr lang="tr-TR" dirty="0" err="1" smtClean="0"/>
              <a:t>Ortahisar</a:t>
            </a:r>
            <a:r>
              <a:rPr lang="tr-TR" dirty="0" smtClean="0"/>
              <a:t> vadilerinde son derece ilginç manastır ve kiliseler bulunmaktadır. Bunlar Sarıca Kilise, Cambazlı Kilise, Tavşanlı Kilise, Balkan Deresi Kiliseleri, Hallaç Dere Manastırı'dır.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297 ortahisar.jpg"/>
          <p:cNvPicPr>
            <a:picLocks noChangeAspect="1"/>
          </p:cNvPicPr>
          <p:nvPr/>
        </p:nvPicPr>
        <p:blipFill>
          <a:blip r:embed="rId2" cstate="email"/>
          <a:stretch>
            <a:fillRect/>
          </a:stretch>
        </p:blipFill>
        <p:spPr>
          <a:xfrm>
            <a:off x="142844" y="285740"/>
            <a:ext cx="4174643" cy="6286520"/>
          </a:xfrm>
          <a:prstGeom prst="rect">
            <a:avLst/>
          </a:prstGeom>
        </p:spPr>
      </p:pic>
      <p:pic>
        <p:nvPicPr>
          <p:cNvPr id="3" name="2 Resim" descr="DSC_0313 ortahisar.jpg"/>
          <p:cNvPicPr>
            <a:picLocks noChangeAspect="1"/>
          </p:cNvPicPr>
          <p:nvPr/>
        </p:nvPicPr>
        <p:blipFill>
          <a:blip r:embed="rId3" cstate="email"/>
          <a:stretch>
            <a:fillRect/>
          </a:stretch>
        </p:blipFill>
        <p:spPr>
          <a:xfrm>
            <a:off x="4786314" y="309261"/>
            <a:ext cx="4143404" cy="6239478"/>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854 ortahisar.jpg"/>
          <p:cNvPicPr>
            <a:picLocks noChangeAspect="1"/>
          </p:cNvPicPr>
          <p:nvPr/>
        </p:nvPicPr>
        <p:blipFill>
          <a:blip r:embed="rId2" cstate="email"/>
          <a:stretch>
            <a:fillRect/>
          </a:stretch>
        </p:blipFill>
        <p:spPr>
          <a:xfrm>
            <a:off x="-28" y="0"/>
            <a:ext cx="9144028" cy="6072206"/>
          </a:xfrm>
          <a:prstGeom prst="rect">
            <a:avLst/>
          </a:prstGeom>
        </p:spPr>
      </p:pic>
      <p:sp>
        <p:nvSpPr>
          <p:cNvPr id="4" name="3 Dikdörtgen"/>
          <p:cNvSpPr/>
          <p:nvPr/>
        </p:nvSpPr>
        <p:spPr>
          <a:xfrm>
            <a:off x="357158" y="6072206"/>
            <a:ext cx="8072494" cy="646331"/>
          </a:xfrm>
          <a:prstGeom prst="rect">
            <a:avLst/>
          </a:prstGeom>
        </p:spPr>
        <p:txBody>
          <a:bodyPr wrap="square">
            <a:spAutoFit/>
          </a:bodyPr>
          <a:lstStyle/>
          <a:p>
            <a:r>
              <a:rPr lang="tr-TR" b="1" dirty="0" smtClean="0">
                <a:effectLst>
                  <a:outerShdw blurRad="38100" dist="38100" dir="2700000" algn="tl">
                    <a:srgbClr val="000000">
                      <a:alpha val="43137"/>
                    </a:srgbClr>
                  </a:outerShdw>
                </a:effectLst>
              </a:rPr>
              <a:t>1985 yılında UNESCO Dünya Mirasları listesine eklenen Nevşehir'deki Göreme Tarihî Milli Parkı ve Kapadokya Kayalık Alanları'nda yer alan </a:t>
            </a:r>
            <a:r>
              <a:rPr lang="tr-TR" b="1" dirty="0" err="1" smtClean="0">
                <a:effectLst>
                  <a:outerShdw blurRad="38100" dist="38100" dir="2700000" algn="tl">
                    <a:srgbClr val="000000">
                      <a:alpha val="43137"/>
                    </a:srgbClr>
                  </a:outerShdw>
                </a:effectLst>
              </a:rPr>
              <a:t>Ortahisar</a:t>
            </a:r>
            <a:r>
              <a:rPr lang="tr-TR" b="1" dirty="0" smtClean="0">
                <a:effectLst>
                  <a:outerShdw blurRad="38100" dist="38100" dir="2700000" algn="tl">
                    <a:srgbClr val="000000">
                      <a:alpha val="43137"/>
                    </a:srgbClr>
                  </a:outerShdw>
                </a:effectLst>
              </a:rPr>
              <a:t> kasabası</a:t>
            </a:r>
            <a:r>
              <a:rPr lang="tr-TR" b="1" dirty="0" smtClean="0">
                <a:solidFill>
                  <a:srgbClr val="FFFF00"/>
                </a:solidFill>
                <a:effectLst>
                  <a:outerShdw blurRad="38100" dist="38100" dir="2700000" algn="tl">
                    <a:srgbClr val="000000">
                      <a:alpha val="43137"/>
                    </a:srgbClr>
                  </a:outerShdw>
                </a:effectLst>
              </a:rPr>
              <a:t>.</a:t>
            </a:r>
            <a:endParaRPr lang="tr-TR"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84 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04 ortahisar.jpg"/>
          <p:cNvPicPr>
            <a:picLocks noChangeAspect="1"/>
          </p:cNvPicPr>
          <p:nvPr/>
        </p:nvPicPr>
        <p:blipFill>
          <a:blip r:embed="rId2" cstate="email"/>
          <a:stretch>
            <a:fillRect/>
          </a:stretch>
        </p:blipFill>
        <p:spPr>
          <a:xfrm>
            <a:off x="285720" y="416838"/>
            <a:ext cx="4000528" cy="6024324"/>
          </a:xfrm>
          <a:prstGeom prst="rect">
            <a:avLst/>
          </a:prstGeom>
        </p:spPr>
      </p:pic>
      <p:sp>
        <p:nvSpPr>
          <p:cNvPr id="3" name="2 Metin kutusu"/>
          <p:cNvSpPr txBox="1"/>
          <p:nvPr/>
        </p:nvSpPr>
        <p:spPr>
          <a:xfrm>
            <a:off x="4714876" y="2714620"/>
            <a:ext cx="4214842" cy="1754326"/>
          </a:xfrm>
          <a:prstGeom prst="rect">
            <a:avLst/>
          </a:prstGeom>
          <a:noFill/>
        </p:spPr>
        <p:txBody>
          <a:bodyPr wrap="square" rtlCol="0">
            <a:spAutoFit/>
          </a:bodyPr>
          <a:lstStyle/>
          <a:p>
            <a:r>
              <a:rPr lang="tr-TR" dirty="0" err="1" smtClean="0"/>
              <a:t>Ortahisar</a:t>
            </a:r>
            <a:r>
              <a:rPr lang="tr-TR" dirty="0" smtClean="0"/>
              <a:t> halkı geçimini bağcılıktan sağlar. Ayrıca büyük baş hayvancılıkta yapılır. </a:t>
            </a:r>
            <a:r>
              <a:rPr lang="tr-TR" dirty="0" err="1" smtClean="0"/>
              <a:t>Ortahisar</a:t>
            </a:r>
            <a:r>
              <a:rPr lang="tr-TR" dirty="0" smtClean="0"/>
              <a:t> Kalesi hem stratejik hem de yerleşim amacıyla kullanılmıştır. Kalenin eteklerinde Kapadokya'nın karakteristik sivil mimari örnekleri bulunmaktadır..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4179.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1957.jpg"/>
          <p:cNvPicPr>
            <a:picLocks noChangeAspect="1"/>
          </p:cNvPicPr>
          <p:nvPr/>
        </p:nvPicPr>
        <p:blipFill>
          <a:blip r:embed="rId2" cstate="email"/>
          <a:stretch>
            <a:fillRect/>
          </a:stretch>
        </p:blipFill>
        <p:spPr>
          <a:xfrm>
            <a:off x="4929190" y="470626"/>
            <a:ext cx="3929090" cy="5916747"/>
          </a:xfrm>
          <a:prstGeom prst="rect">
            <a:avLst/>
          </a:prstGeom>
        </p:spPr>
      </p:pic>
      <p:pic>
        <p:nvPicPr>
          <p:cNvPr id="5" name="4 Resim" descr="DSC_2486 ortahisar.jpg"/>
          <p:cNvPicPr>
            <a:picLocks noChangeAspect="1"/>
          </p:cNvPicPr>
          <p:nvPr/>
        </p:nvPicPr>
        <p:blipFill>
          <a:blip r:embed="rId3" cstate="email"/>
          <a:stretch>
            <a:fillRect/>
          </a:stretch>
        </p:blipFill>
        <p:spPr>
          <a:xfrm>
            <a:off x="357158" y="464335"/>
            <a:ext cx="3937446" cy="5929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1966.jpg"/>
          <p:cNvPicPr>
            <a:picLocks noChangeAspect="1"/>
          </p:cNvPicPr>
          <p:nvPr/>
        </p:nvPicPr>
        <p:blipFill>
          <a:blip r:embed="rId2" cstate="email"/>
          <a:stretch>
            <a:fillRect/>
          </a:stretch>
        </p:blipFill>
        <p:spPr>
          <a:xfrm>
            <a:off x="-28" y="0"/>
            <a:ext cx="9144028" cy="6072206"/>
          </a:xfrm>
          <a:prstGeom prst="rect">
            <a:avLst/>
          </a:prstGeom>
        </p:spPr>
      </p:pic>
      <p:sp>
        <p:nvSpPr>
          <p:cNvPr id="3" name="2 Metin kutusu"/>
          <p:cNvSpPr txBox="1"/>
          <p:nvPr/>
        </p:nvSpPr>
        <p:spPr>
          <a:xfrm>
            <a:off x="214282" y="6072206"/>
            <a:ext cx="8929718" cy="646331"/>
          </a:xfrm>
          <a:prstGeom prst="rect">
            <a:avLst/>
          </a:prstGeom>
          <a:noFill/>
        </p:spPr>
        <p:txBody>
          <a:bodyPr wrap="square" rtlCol="0">
            <a:spAutoFit/>
          </a:bodyPr>
          <a:lstStyle/>
          <a:p>
            <a:r>
              <a:rPr lang="tr-TR" dirty="0" smtClean="0"/>
              <a:t>Ayrıca hemen hemen tüm vadilerin yamaçlarına oyulan kaya depolarında yörede yetişen patates ve elma,Akdeniz Bölgesi'nden getirilen portakal ve limon saklanmaktadır.</a:t>
            </a:r>
            <a:endParaRPr lang="tr-TR" dirty="0"/>
          </a:p>
        </p:txBody>
      </p:sp>
      <p:pic>
        <p:nvPicPr>
          <p:cNvPr id="4" name="3 Resim" descr="DSC_1968.jpg"/>
          <p:cNvPicPr>
            <a:picLocks noChangeAspect="1"/>
          </p:cNvPicPr>
          <p:nvPr/>
        </p:nvPicPr>
        <p:blipFill>
          <a:blip r:embed="rId3" cstate="email"/>
          <a:stretch>
            <a:fillRect/>
          </a:stretch>
        </p:blipFill>
        <p:spPr>
          <a:xfrm>
            <a:off x="-1885" y="0"/>
            <a:ext cx="9145885" cy="607220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47 ortahisar.jpg"/>
          <p:cNvPicPr>
            <a:picLocks noChangeAspect="1"/>
          </p:cNvPicPr>
          <p:nvPr/>
        </p:nvPicPr>
        <p:blipFill>
          <a:blip r:embed="rId2" cstate="email"/>
          <a:stretch>
            <a:fillRect/>
          </a:stretch>
        </p:blipFill>
        <p:spPr>
          <a:xfrm>
            <a:off x="-28"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6781 ortahisar.jpg"/>
          <p:cNvPicPr>
            <a:picLocks noChangeAspect="1"/>
          </p:cNvPicPr>
          <p:nvPr/>
        </p:nvPicPr>
        <p:blipFill>
          <a:blip r:embed="rId2" cstate="email"/>
          <a:stretch>
            <a:fillRect/>
          </a:stretch>
        </p:blipFill>
        <p:spPr>
          <a:xfrm>
            <a:off x="4786314" y="321459"/>
            <a:ext cx="4127203" cy="6215082"/>
          </a:xfrm>
          <a:prstGeom prst="rect">
            <a:avLst/>
          </a:prstGeom>
        </p:spPr>
      </p:pic>
      <p:sp>
        <p:nvSpPr>
          <p:cNvPr id="5" name="4 Dikdörtgen"/>
          <p:cNvSpPr/>
          <p:nvPr/>
        </p:nvSpPr>
        <p:spPr>
          <a:xfrm>
            <a:off x="142844" y="3429000"/>
            <a:ext cx="4429156" cy="923330"/>
          </a:xfrm>
          <a:prstGeom prst="rect">
            <a:avLst/>
          </a:prstGeom>
        </p:spPr>
        <p:txBody>
          <a:bodyPr wrap="square">
            <a:spAutoFit/>
          </a:bodyPr>
          <a:lstStyle/>
          <a:p>
            <a:r>
              <a:rPr lang="tr-TR" dirty="0" smtClean="0"/>
              <a:t>Ayrıca 2004 yılında tüm Kapadokya'nın yaşantısının anlatıldığı Kapadokya'nın ilk ve Tek Etnografya Müzesi </a:t>
            </a:r>
            <a:r>
              <a:rPr lang="tr-TR" dirty="0" err="1" smtClean="0"/>
              <a:t>Ortahisar'da</a:t>
            </a:r>
            <a:r>
              <a:rPr lang="tr-TR" dirty="0" smtClean="0"/>
              <a:t> açılmıştır.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1080 ortahisar.jpg"/>
          <p:cNvPicPr>
            <a:picLocks noChangeAspect="1"/>
          </p:cNvPicPr>
          <p:nvPr/>
        </p:nvPicPr>
        <p:blipFill>
          <a:blip r:embed="rId2" cstate="email"/>
          <a:stretch>
            <a:fillRect/>
          </a:stretch>
        </p:blipFill>
        <p:spPr>
          <a:xfrm>
            <a:off x="-28" y="0"/>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4191.jpg"/>
          <p:cNvPicPr>
            <a:picLocks noChangeAspect="1"/>
          </p:cNvPicPr>
          <p:nvPr/>
        </p:nvPicPr>
        <p:blipFill>
          <a:blip r:embed="rId2" cstate="email"/>
          <a:stretch>
            <a:fillRect/>
          </a:stretch>
        </p:blipFill>
        <p:spPr>
          <a:xfrm>
            <a:off x="0" y="392373"/>
            <a:ext cx="9144000" cy="6073254"/>
          </a:xfrm>
          <a:prstGeom prst="rect">
            <a:avLst/>
          </a:prstGeom>
        </p:spPr>
      </p:pic>
      <p:pic>
        <p:nvPicPr>
          <p:cNvPr id="3" name="2 Resim" descr="ANA LOGO.png"/>
          <p:cNvPicPr>
            <a:picLocks noChangeAspect="1"/>
          </p:cNvPicPr>
          <p:nvPr/>
        </p:nvPicPr>
        <p:blipFill>
          <a:blip r:embed="rId3"/>
          <a:stretch>
            <a:fillRect/>
          </a:stretch>
        </p:blipFill>
        <p:spPr>
          <a:xfrm>
            <a:off x="5690979" y="5143512"/>
            <a:ext cx="3216083" cy="13765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3 Yuvarlatılmış Dikdörtgen">
            <a:hlinkClick r:id="rId4"/>
          </p:cNvPr>
          <p:cNvSpPr/>
          <p:nvPr/>
        </p:nvSpPr>
        <p:spPr>
          <a:xfrm>
            <a:off x="6143636" y="5786454"/>
            <a:ext cx="357190" cy="500066"/>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varlatılmış Dikdörtgen">
            <a:hlinkClick r:id="rId5"/>
          </p:cNvPr>
          <p:cNvSpPr/>
          <p:nvPr/>
        </p:nvSpPr>
        <p:spPr>
          <a:xfrm>
            <a:off x="6572264" y="5857892"/>
            <a:ext cx="428628" cy="500066"/>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a:hlinkClick r:id="rId6"/>
          </p:cNvPr>
          <p:cNvSpPr/>
          <p:nvPr/>
        </p:nvSpPr>
        <p:spPr>
          <a:xfrm>
            <a:off x="7072330" y="5929330"/>
            <a:ext cx="428628" cy="571504"/>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a:hlinkClick r:id="rId7"/>
          </p:cNvPr>
          <p:cNvSpPr/>
          <p:nvPr/>
        </p:nvSpPr>
        <p:spPr>
          <a:xfrm>
            <a:off x="7572396" y="6000768"/>
            <a:ext cx="500066" cy="571504"/>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a:hlinkClick r:id="rId8"/>
          </p:cNvPr>
          <p:cNvSpPr/>
          <p:nvPr/>
        </p:nvSpPr>
        <p:spPr>
          <a:xfrm>
            <a:off x="8143900" y="6000768"/>
            <a:ext cx="428628" cy="571504"/>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0" y="5643578"/>
            <a:ext cx="4143404" cy="523220"/>
          </a:xfrm>
          <a:prstGeom prst="rect">
            <a:avLst/>
          </a:prstGeom>
          <a:noFill/>
        </p:spPr>
        <p:txBody>
          <a:bodyPr wrap="square" rtlCol="0">
            <a:spAutoFit/>
          </a:bodyPr>
          <a:lstStyle/>
          <a:p>
            <a:r>
              <a:rPr lang="tr-TR" sz="1400" b="1" dirty="0" smtClean="0">
                <a:solidFill>
                  <a:srgbClr val="FFFF00"/>
                </a:solidFill>
                <a:effectLst>
                  <a:outerShdw blurRad="38100" dist="38100" dir="2700000" algn="tl">
                    <a:srgbClr val="000000">
                      <a:alpha val="43137"/>
                    </a:srgbClr>
                  </a:outerShdw>
                </a:effectLst>
              </a:rPr>
              <a:t>Müzik : Ağ Gelin (Ağa Gelin) – Ürgüplü Refik Başaran</a:t>
            </a:r>
          </a:p>
          <a:p>
            <a:r>
              <a:rPr lang="tr-TR" sz="1400" b="1" dirty="0" smtClean="0">
                <a:solidFill>
                  <a:srgbClr val="FFFF00"/>
                </a:solidFill>
                <a:effectLst>
                  <a:outerShdw blurRad="38100" dist="38100" dir="2700000" algn="tl">
                    <a:srgbClr val="000000">
                      <a:alpha val="43137"/>
                    </a:srgbClr>
                  </a:outerShdw>
                </a:effectLst>
              </a:rPr>
              <a:t>Fotoğraflar : Mustafa Taşkın</a:t>
            </a:r>
            <a:endParaRPr lang="tr-TR" sz="1400" b="1" dirty="0">
              <a:solidFill>
                <a:srgbClr val="FFFF00"/>
              </a:solidFill>
              <a:effectLst>
                <a:outerShdw blurRad="38100" dist="38100" dir="2700000" algn="tl">
                  <a:srgbClr val="000000">
                    <a:alpha val="43137"/>
                  </a:srgbClr>
                </a:outerShdw>
              </a:effectLst>
            </a:endParaRPr>
          </a:p>
        </p:txBody>
      </p:sp>
      <p:pic>
        <p:nvPicPr>
          <p:cNvPr id="11" name="10 Resim" descr="çıkış 1 a.png">
            <a:hlinkClick r:id="" action="ppaction://hlinkshowjump?jump=endshow"/>
          </p:cNvPr>
          <p:cNvPicPr>
            <a:picLocks noChangeAspect="1"/>
          </p:cNvPicPr>
          <p:nvPr/>
        </p:nvPicPr>
        <p:blipFill>
          <a:blip r:embed="rId9" cstate="email"/>
          <a:stretch>
            <a:fillRect/>
          </a:stretch>
        </p:blipFill>
        <p:spPr>
          <a:xfrm>
            <a:off x="4248149" y="6500834"/>
            <a:ext cx="647701" cy="24441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SC_6765 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54 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86 ortahisar.jpg"/>
          <p:cNvPicPr>
            <a:picLocks noChangeAspect="1"/>
          </p:cNvPicPr>
          <p:nvPr/>
        </p:nvPicPr>
        <p:blipFill>
          <a:blip r:embed="rId2" cstate="email"/>
          <a:stretch>
            <a:fillRect/>
          </a:stretch>
        </p:blipFill>
        <p:spPr>
          <a:xfrm>
            <a:off x="0" y="0"/>
            <a:ext cx="9144028" cy="6072206"/>
          </a:xfrm>
          <a:prstGeom prst="rect">
            <a:avLst/>
          </a:prstGeom>
        </p:spPr>
      </p:pic>
      <p:sp>
        <p:nvSpPr>
          <p:cNvPr id="3" name="2 Metin kutusu"/>
          <p:cNvSpPr txBox="1"/>
          <p:nvPr/>
        </p:nvSpPr>
        <p:spPr>
          <a:xfrm>
            <a:off x="0" y="6215082"/>
            <a:ext cx="9144000" cy="369332"/>
          </a:xfrm>
          <a:prstGeom prst="rect">
            <a:avLst/>
          </a:prstGeom>
          <a:noFill/>
        </p:spPr>
        <p:txBody>
          <a:bodyPr wrap="square" rtlCol="0">
            <a:spAutoFit/>
          </a:bodyPr>
          <a:lstStyle/>
          <a:p>
            <a:endParaRPr lang="tr-TR" dirty="0"/>
          </a:p>
        </p:txBody>
      </p:sp>
      <p:sp>
        <p:nvSpPr>
          <p:cNvPr id="4" name="3 Metin kutusu"/>
          <p:cNvSpPr txBox="1"/>
          <p:nvPr/>
        </p:nvSpPr>
        <p:spPr>
          <a:xfrm>
            <a:off x="142844" y="6072206"/>
            <a:ext cx="9001156" cy="1200329"/>
          </a:xfrm>
          <a:prstGeom prst="rect">
            <a:avLst/>
          </a:prstGeom>
          <a:noFill/>
        </p:spPr>
        <p:txBody>
          <a:bodyPr wrap="square" rtlCol="0">
            <a:spAutoFit/>
          </a:bodyPr>
          <a:lstStyle/>
          <a:p>
            <a:pPr algn="ctr"/>
            <a:r>
              <a:rPr lang="tr-TR" b="1" dirty="0" err="1" smtClean="0"/>
              <a:t>Ortahisar</a:t>
            </a:r>
            <a:r>
              <a:rPr lang="tr-TR" dirty="0" smtClean="0"/>
              <a:t>, Nevşehir-Ürgüp karayolu üzerinde, Ürgüp'e 5 kilometre uzaklıkta bulunan, Nevşehir'in bir kasabasıdır.</a:t>
            </a:r>
          </a:p>
          <a:p>
            <a:pPr algn="ctr"/>
            <a:endParaRPr lang="tr-TR" dirty="0" smtClean="0"/>
          </a:p>
          <a:p>
            <a:pPr algn="ctr"/>
            <a:endParaRPr lang="tr-TR" dirty="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349 ortahisar.jpg"/>
          <p:cNvPicPr>
            <a:picLocks noChangeAspect="1"/>
          </p:cNvPicPr>
          <p:nvPr/>
        </p:nvPicPr>
        <p:blipFill>
          <a:blip r:embed="rId2" cstate="email"/>
          <a:stretch>
            <a:fillRect/>
          </a:stretch>
        </p:blipFill>
        <p:spPr>
          <a:xfrm>
            <a:off x="-28"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6766 ortahisar.jpg"/>
          <p:cNvPicPr>
            <a:picLocks noChangeAspect="1"/>
          </p:cNvPicPr>
          <p:nvPr/>
        </p:nvPicPr>
        <p:blipFill>
          <a:blip r:embed="rId2" cstate="email"/>
          <a:stretch>
            <a:fillRect/>
          </a:stretch>
        </p:blipFill>
        <p:spPr>
          <a:xfrm>
            <a:off x="-28" y="-357214"/>
            <a:ext cx="9144028" cy="6072206"/>
          </a:xfrm>
          <a:prstGeom prst="rect">
            <a:avLst/>
          </a:prstGeom>
        </p:spPr>
      </p:pic>
      <p:sp>
        <p:nvSpPr>
          <p:cNvPr id="4" name="3 Metin kutusu"/>
          <p:cNvSpPr txBox="1"/>
          <p:nvPr/>
        </p:nvSpPr>
        <p:spPr>
          <a:xfrm>
            <a:off x="375025" y="5857892"/>
            <a:ext cx="8393949" cy="646331"/>
          </a:xfrm>
          <a:prstGeom prst="rect">
            <a:avLst/>
          </a:prstGeom>
          <a:noFill/>
        </p:spPr>
        <p:txBody>
          <a:bodyPr wrap="square" rtlCol="0">
            <a:spAutoFit/>
          </a:bodyPr>
          <a:lstStyle/>
          <a:p>
            <a:r>
              <a:rPr lang="tr-TR" dirty="0" smtClean="0"/>
              <a:t>En belirgin yapısı Etiler zamanında oyulmuş, 1200 m rakımlı 86 m yükseklikteki </a:t>
            </a:r>
            <a:r>
              <a:rPr lang="tr-TR" dirty="0" err="1" smtClean="0"/>
              <a:t>Ortahisar</a:t>
            </a:r>
            <a:r>
              <a:rPr lang="tr-TR" dirty="0" smtClean="0"/>
              <a:t> Kalesi'dir. Kale hem stratejik hem de yerleşim amacıyla kullanılmıştır.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48 ortahisar.jpg"/>
          <p:cNvPicPr>
            <a:picLocks noChangeAspect="1"/>
          </p:cNvPicPr>
          <p:nvPr/>
        </p:nvPicPr>
        <p:blipFill>
          <a:blip r:embed="rId2" cstate="email"/>
          <a:stretch>
            <a:fillRect/>
          </a:stretch>
        </p:blipFill>
        <p:spPr>
          <a:xfrm>
            <a:off x="0" y="0"/>
            <a:ext cx="9144000" cy="6072188"/>
          </a:xfrm>
          <a:prstGeom prst="rect">
            <a:avLst/>
          </a:prstGeom>
        </p:spPr>
      </p:pic>
      <p:sp>
        <p:nvSpPr>
          <p:cNvPr id="3" name="2 Metin kutusu"/>
          <p:cNvSpPr txBox="1"/>
          <p:nvPr/>
        </p:nvSpPr>
        <p:spPr>
          <a:xfrm>
            <a:off x="214282" y="6286520"/>
            <a:ext cx="8715436" cy="369332"/>
          </a:xfrm>
          <a:prstGeom prst="rect">
            <a:avLst/>
          </a:prstGeom>
          <a:noFill/>
        </p:spPr>
        <p:txBody>
          <a:bodyPr wrap="square" rtlCol="0">
            <a:spAutoFit/>
          </a:bodyPr>
          <a:lstStyle/>
          <a:p>
            <a:r>
              <a:rPr lang="tr-TR" dirty="0" smtClean="0"/>
              <a:t>Kalenin eteklerinde Kapadokya'nın karakteristik sivil mimari örnekleri bulunmaktadır.</a:t>
            </a:r>
            <a:endParaRPr lang="tr-TR"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7982 ortahisar.jpg"/>
          <p:cNvPicPr>
            <a:picLocks noChangeAspect="1"/>
          </p:cNvPicPr>
          <p:nvPr/>
        </p:nvPicPr>
        <p:blipFill>
          <a:blip r:embed="rId2" cstate="email"/>
          <a:stretch>
            <a:fillRect/>
          </a:stretch>
        </p:blipFill>
        <p:spPr>
          <a:xfrm>
            <a:off x="0" y="392897"/>
            <a:ext cx="9144028" cy="6072206"/>
          </a:xfrm>
          <a:prstGeom prst="rect">
            <a:avLst/>
          </a:prstGeom>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rtahisa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ortahisar</Template>
  <TotalTime>48</TotalTime>
  <Words>172</Words>
  <Application>Microsoft Office PowerPoint</Application>
  <PresentationFormat>Ekran Gösterisi (4:3)</PresentationFormat>
  <Paragraphs>15</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ortahisar</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ortahisar</dc:title>
  <dc:subject>kapadokya bölgesi</dc:subject>
  <dc:creator>mustafa taskin</dc:creator>
  <dc:description>mustaskin06@gmail.com</dc:description>
  <cp:lastModifiedBy>mustafa taskin</cp:lastModifiedBy>
  <cp:revision>9</cp:revision>
  <dcterms:created xsi:type="dcterms:W3CDTF">2016-04-05T18:42:10Z</dcterms:created>
  <dcterms:modified xsi:type="dcterms:W3CDTF">2016-04-07T19:38:43Z</dcterms:modified>
  <cp:category>turizm - tanıtım</cp:category>
</cp:coreProperties>
</file>