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3"/>
  </p:notesMasterIdLst>
  <p:sldIdLst>
    <p:sldId id="29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4" r:id="rId39"/>
    <p:sldId id="293" r:id="rId40"/>
    <p:sldId id="292" r:id="rId41"/>
    <p:sldId id="295"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JknF9LNNEhNHpCQ+Voqiww==" hashData="AlgTUmk1vqlWXDvBi+O5vGrJldk="/>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EDF0A-0006-4355-A9E9-2D03257318F6}" type="datetimeFigureOut">
              <a:rPr lang="tr-TR" smtClean="0"/>
              <a:pPr/>
              <a:t>29.11.2016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FB483E-82D8-4829-BECF-D93AE4F5ED6F}"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059D16E-A25A-4F0A-86A9-35ABCE9584B3}" type="datetime1">
              <a:rPr lang="tr-TR" smtClean="0"/>
              <a:pPr/>
              <a:t>29.11.2016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1E23A7F-0AFE-415B-BCC1-9954C67CC7FB}" type="slidenum">
              <a:rPr lang="tr-TR" smtClean="0"/>
              <a:pPr/>
              <a:t>‹#›</a:t>
            </a:fld>
            <a:endParaRPr lang="tr-TR"/>
          </a:p>
        </p:txBody>
      </p:sp>
    </p:spTree>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DA528B7-F2C7-4EA3-86A2-CEEF24892447}" type="datetime1">
              <a:rPr lang="tr-TR" smtClean="0"/>
              <a:pPr/>
              <a:t>29.11.2016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1E23A7F-0AFE-415B-BCC1-9954C67CC7FB}" type="slidenum">
              <a:rPr lang="tr-TR" smtClean="0"/>
              <a:pPr/>
              <a:t>‹#›</a:t>
            </a:fld>
            <a:endParaRPr lang="tr-TR"/>
          </a:p>
        </p:txBody>
      </p:sp>
    </p:spTree>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DF3E4D4-6CE6-47A1-9F60-C5D4CC5BF3F4}" type="datetime1">
              <a:rPr lang="tr-TR" smtClean="0"/>
              <a:pPr/>
              <a:t>29.11.2016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1E23A7F-0AFE-415B-BCC1-9954C67CC7FB}" type="slidenum">
              <a:rPr lang="tr-TR" smtClean="0"/>
              <a:pPr/>
              <a:t>‹#›</a:t>
            </a:fld>
            <a:endParaRPr lang="tr-TR"/>
          </a:p>
        </p:txBody>
      </p:sp>
    </p:spTree>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5F7032E-E2A4-40D5-89B0-9768BFB79391}" type="datetime1">
              <a:rPr lang="tr-TR" smtClean="0"/>
              <a:pPr/>
              <a:t>29.11.2016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1E23A7F-0AFE-415B-BCC1-9954C67CC7FB}" type="slidenum">
              <a:rPr lang="tr-TR" smtClean="0"/>
              <a:pPr/>
              <a:t>‹#›</a:t>
            </a:fld>
            <a:endParaRPr lang="tr-TR"/>
          </a:p>
        </p:txBody>
      </p:sp>
    </p:spTree>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6538239-0001-4BE6-85A4-06723FADEE48}" type="datetime1">
              <a:rPr lang="tr-TR" smtClean="0"/>
              <a:pPr/>
              <a:t>29.11.2016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1E23A7F-0AFE-415B-BCC1-9954C67CC7FB}" type="slidenum">
              <a:rPr lang="tr-TR" smtClean="0"/>
              <a:pPr/>
              <a:t>‹#›</a:t>
            </a:fld>
            <a:endParaRPr lang="tr-TR"/>
          </a:p>
        </p:txBody>
      </p:sp>
    </p:spTree>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ED97048-0F46-4F21-8D76-89BF24D279CC}" type="datetime1">
              <a:rPr lang="tr-TR" smtClean="0"/>
              <a:pPr/>
              <a:t>29.11.2016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1E23A7F-0AFE-415B-BCC1-9954C67CC7FB}" type="slidenum">
              <a:rPr lang="tr-TR" smtClean="0"/>
              <a:pPr/>
              <a:t>‹#›</a:t>
            </a:fld>
            <a:endParaRPr lang="tr-TR"/>
          </a:p>
        </p:txBody>
      </p:sp>
    </p:spTree>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1F17A68-BF1E-495E-8012-099FC14E24CF}" type="datetime1">
              <a:rPr lang="tr-TR" smtClean="0"/>
              <a:pPr/>
              <a:t>29.11.2016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1E23A7F-0AFE-415B-BCC1-9954C67CC7FB}" type="slidenum">
              <a:rPr lang="tr-TR" smtClean="0"/>
              <a:pPr/>
              <a:t>‹#›</a:t>
            </a:fld>
            <a:endParaRPr lang="tr-TR"/>
          </a:p>
        </p:txBody>
      </p:sp>
    </p:spTree>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8DFDDF5-B1E5-43FE-983D-4E5854A5216E}" type="datetime1">
              <a:rPr lang="tr-TR" smtClean="0"/>
              <a:pPr/>
              <a:t>29.11.2016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1E23A7F-0AFE-415B-BCC1-9954C67CC7FB}" type="slidenum">
              <a:rPr lang="tr-TR" smtClean="0"/>
              <a:pPr/>
              <a:t>‹#›</a:t>
            </a:fld>
            <a:endParaRPr lang="tr-TR"/>
          </a:p>
        </p:txBody>
      </p:sp>
    </p:spTree>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CCEB019-A76D-4249-B603-5F9B174060FB}" type="datetime1">
              <a:rPr lang="tr-TR" smtClean="0"/>
              <a:pPr/>
              <a:t>29.11.2016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1E23A7F-0AFE-415B-BCC1-9954C67CC7FB}" type="slidenum">
              <a:rPr lang="tr-TR" smtClean="0"/>
              <a:pPr/>
              <a:t>‹#›</a:t>
            </a:fld>
            <a:endParaRPr lang="tr-TR"/>
          </a:p>
        </p:txBody>
      </p:sp>
    </p:spTree>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0B200FE-4A34-4CD8-AE3C-19892C4DF2F6}" type="datetime1">
              <a:rPr lang="tr-TR" smtClean="0"/>
              <a:pPr/>
              <a:t>29.11.2016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1E23A7F-0AFE-415B-BCC1-9954C67CC7FB}" type="slidenum">
              <a:rPr lang="tr-TR" smtClean="0"/>
              <a:pPr/>
              <a:t>‹#›</a:t>
            </a:fld>
            <a:endParaRPr lang="tr-TR"/>
          </a:p>
        </p:txBody>
      </p:sp>
    </p:spTree>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5FB52AB-3E26-4076-93F8-AC2A3D1E377A}" type="datetime1">
              <a:rPr lang="tr-TR" smtClean="0"/>
              <a:pPr/>
              <a:t>29.11.2016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1E23A7F-0AFE-415B-BCC1-9954C67CC7FB}" type="slidenum">
              <a:rPr lang="tr-TR" smtClean="0"/>
              <a:pPr/>
              <a:t>‹#›</a:t>
            </a:fld>
            <a:endParaRPr lang="tr-TR"/>
          </a:p>
        </p:txBody>
      </p:sp>
    </p:spTree>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238A2-71AE-4D60-BA95-E3A9CCEB7525}" type="datetime1">
              <a:rPr lang="tr-TR" smtClean="0"/>
              <a:pPr/>
              <a:t>29.11.2016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23A7F-0AFE-415B-BCC1-9954C67CC7F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cover/>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tarihtebugun.org/"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mustafataskin.weebly.com/" TargetMode="External"/><Relationship Id="rId3" Type="http://schemas.openxmlformats.org/officeDocument/2006/relationships/image" Target="../media/image43.png"/><Relationship Id="rId7" Type="http://schemas.openxmlformats.org/officeDocument/2006/relationships/hyperlink" Target="mailto:mustaskin06@gmail.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channel/UCV4sXxhHH1TENx4I-zjwz6g" TargetMode="External"/><Relationship Id="rId5" Type="http://schemas.openxmlformats.org/officeDocument/2006/relationships/hyperlink" Target="https://plus.google.com/u/0/+mustafata%C5%9Fk%C4%B1n" TargetMode="External"/><Relationship Id="rId4" Type="http://schemas.openxmlformats.org/officeDocument/2006/relationships/hyperlink" Target="https://www.facebook.com/mustafataskin06/" TargetMode="External"/><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61E23A7F-0AFE-415B-BCC1-9954C67CC7FB}" type="slidenum">
              <a:rPr lang="tr-TR" smtClean="0"/>
              <a:pPr/>
              <a:t>1</a:t>
            </a:fld>
            <a:endParaRPr lang="tr-TR"/>
          </a:p>
        </p:txBody>
      </p:sp>
      <p:pic>
        <p:nvPicPr>
          <p:cNvPr id="5" name="4 Resim" descr="as2.png"/>
          <p:cNvPicPr>
            <a:picLocks noChangeAspect="1"/>
          </p:cNvPicPr>
          <p:nvPr/>
        </p:nvPicPr>
        <p:blipFill>
          <a:blip r:embed="rId3" cstate="print"/>
          <a:stretch>
            <a:fillRect/>
          </a:stretch>
        </p:blipFill>
        <p:spPr>
          <a:xfrm>
            <a:off x="981075" y="1916832"/>
            <a:ext cx="7181850" cy="2333625"/>
          </a:xfrm>
          <a:prstGeom prst="rect">
            <a:avLst/>
          </a:prstGeom>
        </p:spPr>
      </p:pic>
      <p:pic>
        <p:nvPicPr>
          <p:cNvPr id="6" name="5 Resim" descr="as1.png"/>
          <p:cNvPicPr>
            <a:picLocks noChangeAspect="1"/>
          </p:cNvPicPr>
          <p:nvPr/>
        </p:nvPicPr>
        <p:blipFill>
          <a:blip r:embed="rId4" cstate="print"/>
          <a:stretch>
            <a:fillRect/>
          </a:stretch>
        </p:blipFill>
        <p:spPr>
          <a:xfrm>
            <a:off x="2339752" y="2420888"/>
            <a:ext cx="304800" cy="285750"/>
          </a:xfrm>
          <a:prstGeom prst="rect">
            <a:avLst/>
          </a:prstGeom>
        </p:spPr>
      </p:pic>
      <p:pic>
        <p:nvPicPr>
          <p:cNvPr id="7" name="6 Resim" descr="as1.png"/>
          <p:cNvPicPr>
            <a:picLocks noChangeAspect="1"/>
          </p:cNvPicPr>
          <p:nvPr/>
        </p:nvPicPr>
        <p:blipFill>
          <a:blip r:embed="rId4" cstate="print"/>
          <a:stretch>
            <a:fillRect/>
          </a:stretch>
        </p:blipFill>
        <p:spPr>
          <a:xfrm>
            <a:off x="1763688" y="2420888"/>
            <a:ext cx="304800" cy="285750"/>
          </a:xfrm>
          <a:prstGeom prst="rect">
            <a:avLst/>
          </a:prstGeom>
        </p:spPr>
      </p:pic>
      <p:pic>
        <p:nvPicPr>
          <p:cNvPr id="11" name="10 Resim" descr="uc1.gif"/>
          <p:cNvPicPr>
            <a:picLocks noChangeAspect="1"/>
          </p:cNvPicPr>
          <p:nvPr/>
        </p:nvPicPr>
        <p:blipFill>
          <a:blip r:embed="rId5" cstate="print"/>
          <a:stretch>
            <a:fillRect/>
          </a:stretch>
        </p:blipFill>
        <p:spPr>
          <a:xfrm>
            <a:off x="8892480" y="6525344"/>
            <a:ext cx="144015" cy="144015"/>
          </a:xfrm>
          <a:prstGeom prst="rect">
            <a:avLst/>
          </a:prstGeom>
        </p:spPr>
      </p:pic>
      <p:pic>
        <p:nvPicPr>
          <p:cNvPr id="8" name="7 Resim" descr="as1.png"/>
          <p:cNvPicPr>
            <a:picLocks noChangeAspect="1"/>
          </p:cNvPicPr>
          <p:nvPr/>
        </p:nvPicPr>
        <p:blipFill>
          <a:blip r:embed="rId4" cstate="print"/>
          <a:stretch>
            <a:fillRect/>
          </a:stretch>
        </p:blipFill>
        <p:spPr>
          <a:xfrm>
            <a:off x="3707904" y="3369351"/>
            <a:ext cx="216024" cy="202523"/>
          </a:xfrm>
          <a:prstGeom prst="rect">
            <a:avLst/>
          </a:prstGeom>
        </p:spPr>
      </p:pic>
    </p:spTree>
  </p:cSld>
  <p:clrMapOvr>
    <a:masterClrMapping/>
  </p:clrMapOvr>
  <p:transition spd="slow">
    <p:split orient="vert"/>
    <p:sndAc>
      <p:stSnd loop="1">
        <p:snd r:embed="rId2" name="10 Pelorus Jack'in Islığı.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edrettin Cömert suikasti"/>
          <p:cNvPicPr>
            <a:picLocks noChangeAspect="1" noChangeArrowheads="1"/>
          </p:cNvPicPr>
          <p:nvPr/>
        </p:nvPicPr>
        <p:blipFill>
          <a:blip r:embed="rId2" cstate="print"/>
          <a:srcRect/>
          <a:stretch>
            <a:fillRect/>
          </a:stretch>
        </p:blipFill>
        <p:spPr bwMode="auto">
          <a:xfrm>
            <a:off x="611560" y="1268760"/>
            <a:ext cx="2880320" cy="4320480"/>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572000" y="2060848"/>
            <a:ext cx="4337149" cy="369332"/>
          </a:xfrm>
          <a:prstGeom prst="rect">
            <a:avLst/>
          </a:prstGeom>
        </p:spPr>
        <p:txBody>
          <a:bodyPr wrap="none">
            <a:spAutoFit/>
          </a:bodyPr>
          <a:lstStyle/>
          <a:p>
            <a:r>
              <a:rPr lang="tr-TR" dirty="0" smtClean="0"/>
              <a:t>11 Temmuz 1978 - Bedrettin Cömert </a:t>
            </a:r>
            <a:r>
              <a:rPr lang="tr-TR" dirty="0" err="1" smtClean="0"/>
              <a:t>suikasti</a:t>
            </a:r>
            <a:endParaRPr lang="tr-TR" dirty="0"/>
          </a:p>
        </p:txBody>
      </p:sp>
      <p:sp>
        <p:nvSpPr>
          <p:cNvPr id="4" name="3 Dikdörtgen"/>
          <p:cNvSpPr/>
          <p:nvPr/>
        </p:nvSpPr>
        <p:spPr>
          <a:xfrm>
            <a:off x="4572000" y="2690336"/>
            <a:ext cx="4572000" cy="1754326"/>
          </a:xfrm>
          <a:prstGeom prst="rect">
            <a:avLst/>
          </a:prstGeom>
        </p:spPr>
        <p:txBody>
          <a:bodyPr>
            <a:spAutoFit/>
          </a:bodyPr>
          <a:lstStyle/>
          <a:p>
            <a:r>
              <a:rPr lang="tr-TR" dirty="0" smtClean="0"/>
              <a:t>Hacettepe Üniversitesi öğretim üyesi Doç. Bedrettin Cömert, suikastta hayatını kaybetti. </a:t>
            </a:r>
          </a:p>
          <a:p>
            <a:endParaRPr lang="tr-TR" dirty="0" smtClean="0"/>
          </a:p>
          <a:p>
            <a:r>
              <a:rPr lang="tr-TR" dirty="0" smtClean="0"/>
              <a:t>Sanat tarihçisi, şair, yazar ve çevirmen Cömert "Sanatın Öyküsü" adlı çevirisiyle Türk Dil Kurumu 1977 Çeviri Ödülü'nü kazanmıştı.</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10</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üyükelçi Beşir Balcıoğlu öldürüldü"/>
          <p:cNvPicPr>
            <a:picLocks noChangeAspect="1" noChangeArrowheads="1"/>
          </p:cNvPicPr>
          <p:nvPr/>
        </p:nvPicPr>
        <p:blipFill>
          <a:blip r:embed="rId2" cstate="print"/>
          <a:srcRect/>
          <a:stretch>
            <a:fillRect/>
          </a:stretch>
        </p:blipFill>
        <p:spPr bwMode="auto">
          <a:xfrm>
            <a:off x="539552" y="1380022"/>
            <a:ext cx="3168352" cy="4097956"/>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572000" y="2276872"/>
            <a:ext cx="4572000" cy="646331"/>
          </a:xfrm>
          <a:prstGeom prst="rect">
            <a:avLst/>
          </a:prstGeom>
        </p:spPr>
        <p:txBody>
          <a:bodyPr>
            <a:spAutoFit/>
          </a:bodyPr>
          <a:lstStyle/>
          <a:p>
            <a:r>
              <a:rPr lang="tr-TR" dirty="0" smtClean="0"/>
              <a:t>2 Haziran 1978 - Büyükelçi Beşir </a:t>
            </a:r>
            <a:r>
              <a:rPr lang="tr-TR" dirty="0" err="1" smtClean="0"/>
              <a:t>Balcıoğlu</a:t>
            </a:r>
            <a:r>
              <a:rPr lang="tr-TR" dirty="0" smtClean="0"/>
              <a:t> öldürüldü</a:t>
            </a:r>
            <a:endParaRPr lang="tr-TR" dirty="0"/>
          </a:p>
        </p:txBody>
      </p:sp>
      <p:sp>
        <p:nvSpPr>
          <p:cNvPr id="4" name="3 Dikdörtgen"/>
          <p:cNvSpPr/>
          <p:nvPr/>
        </p:nvSpPr>
        <p:spPr>
          <a:xfrm>
            <a:off x="4572000" y="3212976"/>
            <a:ext cx="4572000" cy="1477328"/>
          </a:xfrm>
          <a:prstGeom prst="rect">
            <a:avLst/>
          </a:prstGeom>
        </p:spPr>
        <p:txBody>
          <a:bodyPr>
            <a:spAutoFit/>
          </a:bodyPr>
          <a:lstStyle/>
          <a:p>
            <a:r>
              <a:rPr lang="tr-TR" dirty="0" smtClean="0"/>
              <a:t>Madrid Büyükelçisi Zeki </a:t>
            </a:r>
            <a:r>
              <a:rPr lang="tr-TR" dirty="0" err="1" smtClean="0"/>
              <a:t>Kuneralp'in</a:t>
            </a:r>
            <a:r>
              <a:rPr lang="tr-TR" dirty="0" smtClean="0"/>
              <a:t> makam aracına yapılan </a:t>
            </a:r>
            <a:r>
              <a:rPr lang="tr-TR" dirty="0" err="1" smtClean="0"/>
              <a:t>saldırada</a:t>
            </a:r>
            <a:r>
              <a:rPr lang="tr-TR" dirty="0" smtClean="0"/>
              <a:t> Zeki </a:t>
            </a:r>
            <a:r>
              <a:rPr lang="tr-TR" dirty="0" err="1" smtClean="0"/>
              <a:t>Kuneralp'in</a:t>
            </a:r>
            <a:r>
              <a:rPr lang="tr-TR" dirty="0" smtClean="0"/>
              <a:t> eşi Necla </a:t>
            </a:r>
            <a:r>
              <a:rPr lang="tr-TR" dirty="0" err="1" smtClean="0"/>
              <a:t>Kuneralp</a:t>
            </a:r>
            <a:r>
              <a:rPr lang="tr-TR" dirty="0" smtClean="0"/>
              <a:t> ile emekli Büyükelçi Beşir </a:t>
            </a:r>
            <a:r>
              <a:rPr lang="tr-TR" dirty="0" err="1" smtClean="0"/>
              <a:t>Balcıoğlu</a:t>
            </a:r>
            <a:r>
              <a:rPr lang="tr-TR" dirty="0" smtClean="0"/>
              <a:t> öldürüldü. Suikastı bir Ermeni örgütü üstlendi.</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11</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amit Fendoğlu Hamido Bombalı Suikasti"/>
          <p:cNvPicPr>
            <a:picLocks noChangeAspect="1" noChangeArrowheads="1"/>
          </p:cNvPicPr>
          <p:nvPr/>
        </p:nvPicPr>
        <p:blipFill>
          <a:blip r:embed="rId2" cstate="print"/>
          <a:srcRect/>
          <a:stretch>
            <a:fillRect/>
          </a:stretch>
        </p:blipFill>
        <p:spPr bwMode="auto">
          <a:xfrm>
            <a:off x="323528" y="2035838"/>
            <a:ext cx="3600400" cy="2786324"/>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572000" y="1844824"/>
            <a:ext cx="4572000" cy="646331"/>
          </a:xfrm>
          <a:prstGeom prst="rect">
            <a:avLst/>
          </a:prstGeom>
        </p:spPr>
        <p:txBody>
          <a:bodyPr>
            <a:spAutoFit/>
          </a:bodyPr>
          <a:lstStyle/>
          <a:p>
            <a:r>
              <a:rPr lang="tr-TR" dirty="0" smtClean="0"/>
              <a:t>17 Nisan 1978 - Hamit </a:t>
            </a:r>
            <a:r>
              <a:rPr lang="tr-TR" dirty="0" err="1" smtClean="0"/>
              <a:t>Fendoğlu</a:t>
            </a:r>
            <a:r>
              <a:rPr lang="tr-TR" dirty="0" smtClean="0"/>
              <a:t> </a:t>
            </a:r>
            <a:r>
              <a:rPr lang="tr-TR" dirty="0" err="1" smtClean="0"/>
              <a:t>Hamido</a:t>
            </a:r>
            <a:r>
              <a:rPr lang="tr-TR" dirty="0" smtClean="0"/>
              <a:t> Bombalı </a:t>
            </a:r>
            <a:r>
              <a:rPr lang="tr-TR" dirty="0" err="1" smtClean="0"/>
              <a:t>Suikasti</a:t>
            </a:r>
            <a:endParaRPr lang="tr-TR" dirty="0"/>
          </a:p>
        </p:txBody>
      </p:sp>
      <p:sp>
        <p:nvSpPr>
          <p:cNvPr id="4" name="3 Dikdörtgen"/>
          <p:cNvSpPr/>
          <p:nvPr/>
        </p:nvSpPr>
        <p:spPr>
          <a:xfrm>
            <a:off x="4572000" y="2564904"/>
            <a:ext cx="4572000" cy="1200329"/>
          </a:xfrm>
          <a:prstGeom prst="rect">
            <a:avLst/>
          </a:prstGeom>
        </p:spPr>
        <p:txBody>
          <a:bodyPr>
            <a:spAutoFit/>
          </a:bodyPr>
          <a:lstStyle/>
          <a:p>
            <a:r>
              <a:rPr lang="tr-TR" dirty="0" smtClean="0"/>
              <a:t>Malatya Belediye Başkanı Hamit </a:t>
            </a:r>
            <a:r>
              <a:rPr lang="tr-TR" dirty="0" err="1" smtClean="0"/>
              <a:t>Fendoğlu</a:t>
            </a:r>
            <a:r>
              <a:rPr lang="tr-TR" dirty="0" smtClean="0"/>
              <a:t> ve üç yakını, postayla gönderilen bombalı paketin patlaması sonucu öldürüldü. Olaydan sonra 700 işyeri tahrip edildi, CHP İl Merkezi yakıldı.</a:t>
            </a:r>
            <a:endParaRPr lang="tr-TR" dirty="0"/>
          </a:p>
        </p:txBody>
      </p:sp>
      <p:sp>
        <p:nvSpPr>
          <p:cNvPr id="5" name="4 Dikdörtgen"/>
          <p:cNvSpPr/>
          <p:nvPr/>
        </p:nvSpPr>
        <p:spPr>
          <a:xfrm>
            <a:off x="4572000" y="3861048"/>
            <a:ext cx="4572000" cy="646331"/>
          </a:xfrm>
          <a:prstGeom prst="rect">
            <a:avLst/>
          </a:prstGeom>
        </p:spPr>
        <p:txBody>
          <a:bodyPr>
            <a:spAutoFit/>
          </a:bodyPr>
          <a:lstStyle/>
          <a:p>
            <a:r>
              <a:rPr lang="tr-TR" dirty="0" smtClean="0"/>
              <a:t>Hamit </a:t>
            </a:r>
            <a:r>
              <a:rPr lang="tr-TR" dirty="0" err="1" smtClean="0"/>
              <a:t>Fendoğlu</a:t>
            </a:r>
            <a:r>
              <a:rPr lang="tr-TR" dirty="0" smtClean="0"/>
              <a:t> öldürüldüğünde 4 aylık Malatya belediye başkanıydı.</a:t>
            </a:r>
            <a:endParaRPr lang="tr-TR" dirty="0"/>
          </a:p>
        </p:txBody>
      </p:sp>
      <p:sp>
        <p:nvSpPr>
          <p:cNvPr id="6" name="5 Slayt Numarası Yer Tutucusu"/>
          <p:cNvSpPr>
            <a:spLocks noGrp="1"/>
          </p:cNvSpPr>
          <p:nvPr>
            <p:ph type="sldNum" sz="quarter" idx="12"/>
          </p:nvPr>
        </p:nvSpPr>
        <p:spPr/>
        <p:txBody>
          <a:bodyPr/>
          <a:lstStyle/>
          <a:p>
            <a:fld id="{61E23A7F-0AFE-415B-BCC1-9954C67CC7FB}" type="slidenum">
              <a:rPr lang="tr-TR" smtClean="0"/>
              <a:pPr/>
              <a:t>12</a:t>
            </a:fld>
            <a:endParaRPr lang="tr-TR"/>
          </a:p>
        </p:txBody>
      </p:sp>
      <p:pic>
        <p:nvPicPr>
          <p:cNvPr id="7" name="6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vit Orhan Tütengil öldürüldü"/>
          <p:cNvPicPr>
            <a:picLocks noChangeAspect="1" noChangeArrowheads="1"/>
          </p:cNvPicPr>
          <p:nvPr/>
        </p:nvPicPr>
        <p:blipFill>
          <a:blip r:embed="rId2" cstate="print"/>
          <a:srcRect/>
          <a:stretch>
            <a:fillRect/>
          </a:stretch>
        </p:blipFill>
        <p:spPr bwMode="auto">
          <a:xfrm>
            <a:off x="467544" y="985837"/>
            <a:ext cx="3552825" cy="4886326"/>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572000" y="1772816"/>
            <a:ext cx="3888432" cy="646331"/>
          </a:xfrm>
          <a:prstGeom prst="rect">
            <a:avLst/>
          </a:prstGeom>
        </p:spPr>
        <p:txBody>
          <a:bodyPr wrap="square">
            <a:spAutoFit/>
          </a:bodyPr>
          <a:lstStyle/>
          <a:p>
            <a:r>
              <a:rPr lang="tr-TR" dirty="0" smtClean="0"/>
              <a:t>7 Aralık 1979 - bilim adamı, yazar </a:t>
            </a:r>
          </a:p>
          <a:p>
            <a:r>
              <a:rPr lang="tr-TR" dirty="0" smtClean="0"/>
              <a:t>Cavit Orhan </a:t>
            </a:r>
            <a:r>
              <a:rPr lang="tr-TR" dirty="0" err="1" smtClean="0"/>
              <a:t>Tütengil</a:t>
            </a:r>
            <a:r>
              <a:rPr lang="tr-TR" dirty="0" smtClean="0"/>
              <a:t> öldürüldü</a:t>
            </a:r>
            <a:endParaRPr lang="tr-TR" dirty="0"/>
          </a:p>
        </p:txBody>
      </p:sp>
      <p:sp>
        <p:nvSpPr>
          <p:cNvPr id="4" name="3 Dikdörtgen"/>
          <p:cNvSpPr/>
          <p:nvPr/>
        </p:nvSpPr>
        <p:spPr>
          <a:xfrm>
            <a:off x="4572000" y="2636912"/>
            <a:ext cx="4572000" cy="2862322"/>
          </a:xfrm>
          <a:prstGeom prst="rect">
            <a:avLst/>
          </a:prstGeom>
        </p:spPr>
        <p:txBody>
          <a:bodyPr>
            <a:spAutoFit/>
          </a:bodyPr>
          <a:lstStyle/>
          <a:p>
            <a:r>
              <a:rPr lang="tr-TR" dirty="0" smtClean="0"/>
              <a:t>1944 - 1953 arasında Antalya ve Diyarbakır liselerinde Felsefe Grubu Dersleri öğretmenliği </a:t>
            </a:r>
            <a:br>
              <a:rPr lang="tr-TR" dirty="0" smtClean="0"/>
            </a:br>
            <a:r>
              <a:rPr lang="tr-TR" dirty="0" smtClean="0"/>
              <a:t>1960 Doçent oldu. </a:t>
            </a:r>
            <a:br>
              <a:rPr lang="tr-TR" dirty="0" smtClean="0"/>
            </a:br>
            <a:r>
              <a:rPr lang="tr-TR" dirty="0" smtClean="0"/>
              <a:t/>
            </a:r>
            <a:br>
              <a:rPr lang="tr-TR" dirty="0" smtClean="0"/>
            </a:br>
            <a:r>
              <a:rPr lang="tr-TR" dirty="0" smtClean="0"/>
              <a:t>7 Aralık 1979 tarihinde evinden üniversiteye giderken silahlı saldırıya uğradı ve öldürüldü. </a:t>
            </a:r>
            <a:br>
              <a:rPr lang="tr-TR" dirty="0" smtClean="0"/>
            </a:br>
            <a:r>
              <a:rPr lang="tr-TR" dirty="0" smtClean="0"/>
              <a:t/>
            </a:r>
            <a:br>
              <a:rPr lang="tr-TR" dirty="0" smtClean="0"/>
            </a:br>
            <a:r>
              <a:rPr lang="tr-TR" dirty="0" smtClean="0"/>
              <a:t>Temel ilgi alanı "Gelişme Sosyolojisi" idi. </a:t>
            </a:r>
            <a:r>
              <a:rPr lang="tr-TR" dirty="0" err="1" smtClean="0"/>
              <a:t>Tütengil'e</a:t>
            </a:r>
            <a:r>
              <a:rPr lang="tr-TR" dirty="0" smtClean="0"/>
              <a:t> göre, Türkiye, bir geçiş ülkesidir. Bu geçişte pusula ise Atatürk'ün düşünceleridir</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13</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azeteci İlhan Darendelioğlu suikasti"/>
          <p:cNvPicPr>
            <a:picLocks noChangeAspect="1" noChangeArrowheads="1"/>
          </p:cNvPicPr>
          <p:nvPr/>
        </p:nvPicPr>
        <p:blipFill>
          <a:blip r:embed="rId2" cstate="print"/>
          <a:srcRect/>
          <a:stretch>
            <a:fillRect/>
          </a:stretch>
        </p:blipFill>
        <p:spPr bwMode="auto">
          <a:xfrm>
            <a:off x="611560" y="1337887"/>
            <a:ext cx="3456384" cy="4182225"/>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572000" y="2636912"/>
            <a:ext cx="4572000" cy="646331"/>
          </a:xfrm>
          <a:prstGeom prst="rect">
            <a:avLst/>
          </a:prstGeom>
        </p:spPr>
        <p:txBody>
          <a:bodyPr>
            <a:spAutoFit/>
          </a:bodyPr>
          <a:lstStyle/>
          <a:p>
            <a:r>
              <a:rPr lang="tr-TR" dirty="0" smtClean="0"/>
              <a:t>19 Kasım 1979 - Gazeteci İlhan </a:t>
            </a:r>
            <a:r>
              <a:rPr lang="tr-TR" dirty="0" err="1" smtClean="0"/>
              <a:t>Darendelioğlu</a:t>
            </a:r>
            <a:r>
              <a:rPr lang="tr-TR" dirty="0" smtClean="0"/>
              <a:t> </a:t>
            </a:r>
            <a:r>
              <a:rPr lang="tr-TR" dirty="0" err="1" smtClean="0"/>
              <a:t>suikasti</a:t>
            </a:r>
            <a:endParaRPr lang="tr-TR" dirty="0"/>
          </a:p>
        </p:txBody>
      </p:sp>
      <p:sp>
        <p:nvSpPr>
          <p:cNvPr id="4" name="3 Dikdörtgen"/>
          <p:cNvSpPr/>
          <p:nvPr/>
        </p:nvSpPr>
        <p:spPr>
          <a:xfrm>
            <a:off x="4572000" y="3429000"/>
            <a:ext cx="4572000" cy="1754326"/>
          </a:xfrm>
          <a:prstGeom prst="rect">
            <a:avLst/>
          </a:prstGeom>
        </p:spPr>
        <p:txBody>
          <a:bodyPr>
            <a:spAutoFit/>
          </a:bodyPr>
          <a:lstStyle/>
          <a:p>
            <a:r>
              <a:rPr lang="tr-TR" dirty="0" smtClean="0"/>
              <a:t>19 Kasım 1979 tarihinde yayınlamakta olduğu Toprak Dergisi’nden çıkıp arabasına binerken birden fazla kişi tarafından düzenlenen </a:t>
            </a:r>
            <a:r>
              <a:rPr lang="tr-TR" dirty="0" err="1" smtClean="0"/>
              <a:t>suikastte</a:t>
            </a:r>
            <a:r>
              <a:rPr lang="tr-TR" dirty="0" smtClean="0"/>
              <a:t> çapraz ateş sonucu öldürüldü. Cenazesi doğduğu Kürkçüler Köyü’nde toprağa verildi.</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14</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niyet Müdürü Cevat Yurdakul öldürüldü"/>
          <p:cNvPicPr>
            <a:picLocks noChangeAspect="1" noChangeArrowheads="1"/>
          </p:cNvPicPr>
          <p:nvPr/>
        </p:nvPicPr>
        <p:blipFill>
          <a:blip r:embed="rId2" cstate="print"/>
          <a:srcRect/>
          <a:stretch>
            <a:fillRect/>
          </a:stretch>
        </p:blipFill>
        <p:spPr bwMode="auto">
          <a:xfrm>
            <a:off x="395536" y="1252301"/>
            <a:ext cx="3312368" cy="4353398"/>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572000" y="1484784"/>
            <a:ext cx="3892604" cy="923330"/>
          </a:xfrm>
          <a:prstGeom prst="rect">
            <a:avLst/>
          </a:prstGeom>
        </p:spPr>
        <p:txBody>
          <a:bodyPr wrap="none">
            <a:spAutoFit/>
          </a:bodyPr>
          <a:lstStyle/>
          <a:p>
            <a:r>
              <a:rPr lang="tr-TR" dirty="0" smtClean="0"/>
              <a:t>28 Eylül 1979 - Adana Emniyet Müdürü </a:t>
            </a:r>
          </a:p>
          <a:p>
            <a:r>
              <a:rPr lang="tr-TR" dirty="0" smtClean="0"/>
              <a:t>Cevat Yurdakul öldürüldü.</a:t>
            </a:r>
          </a:p>
          <a:p>
            <a:endParaRPr lang="tr-TR" dirty="0"/>
          </a:p>
        </p:txBody>
      </p:sp>
      <p:sp>
        <p:nvSpPr>
          <p:cNvPr id="4" name="3 Dikdörtgen"/>
          <p:cNvSpPr/>
          <p:nvPr/>
        </p:nvSpPr>
        <p:spPr>
          <a:xfrm>
            <a:off x="4572000" y="2348880"/>
            <a:ext cx="4572000" cy="3416320"/>
          </a:xfrm>
          <a:prstGeom prst="rect">
            <a:avLst/>
          </a:prstGeom>
        </p:spPr>
        <p:txBody>
          <a:bodyPr>
            <a:spAutoFit/>
          </a:bodyPr>
          <a:lstStyle/>
          <a:p>
            <a:r>
              <a:rPr lang="tr-TR" dirty="0" smtClean="0"/>
              <a:t>28 Eylül 1979 sabahında ülkücü bir grup tarafından aracı taranarak öldürüldü.Ailenin avukatı Halil </a:t>
            </a:r>
            <a:r>
              <a:rPr lang="tr-TR" dirty="0" err="1" smtClean="0"/>
              <a:t>Güllüoğlu</a:t>
            </a:r>
            <a:r>
              <a:rPr lang="tr-TR" dirty="0" smtClean="0"/>
              <a:t> da 6 Şubat 1980'de öldürüldü. </a:t>
            </a:r>
            <a:br>
              <a:rPr lang="tr-TR" dirty="0" smtClean="0"/>
            </a:br>
            <a:r>
              <a:rPr lang="tr-TR" dirty="0" smtClean="0"/>
              <a:t/>
            </a:r>
            <a:br>
              <a:rPr lang="tr-TR" dirty="0" smtClean="0"/>
            </a:br>
            <a:r>
              <a:rPr lang="tr-TR" dirty="0" smtClean="0"/>
              <a:t>Cinayetin zanlılarından </a:t>
            </a:r>
            <a:r>
              <a:rPr lang="tr-TR" dirty="0" err="1" smtClean="0"/>
              <a:t>Abdurrahman</a:t>
            </a:r>
            <a:r>
              <a:rPr lang="tr-TR" dirty="0" smtClean="0"/>
              <a:t> Kıpçak ceza evinden firar ettikten sonra yurt dışına kaçtı. </a:t>
            </a:r>
            <a:br>
              <a:rPr lang="tr-TR" dirty="0" smtClean="0"/>
            </a:br>
            <a:r>
              <a:rPr lang="tr-TR" dirty="0" smtClean="0"/>
              <a:t>5 Ekim 1989'da eroinle İstanbul'da yakalandı ve bir süre sonra serbest bırakıldı. 5 Şubat 2006‘ da Ümraniye'de uğradığı silahlı saldırı sonucu öldürüldü</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15</a:t>
            </a:fld>
            <a:endParaRPr lang="tr-TR" dirty="0"/>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268760"/>
            <a:ext cx="4464496" cy="1200329"/>
          </a:xfrm>
          <a:prstGeom prst="rect">
            <a:avLst/>
          </a:prstGeom>
        </p:spPr>
        <p:txBody>
          <a:bodyPr wrap="square">
            <a:spAutoFit/>
          </a:bodyPr>
          <a:lstStyle/>
          <a:p>
            <a:r>
              <a:rPr lang="tr-TR" dirty="0" smtClean="0"/>
              <a:t>1 Şubat 1979 Milliyet gazetesi </a:t>
            </a:r>
          </a:p>
          <a:p>
            <a:r>
              <a:rPr lang="tr-TR" dirty="0" smtClean="0"/>
              <a:t>genel yayın yönetmeni Abdi İpekçi </a:t>
            </a:r>
          </a:p>
          <a:p>
            <a:r>
              <a:rPr lang="tr-TR" dirty="0" smtClean="0"/>
              <a:t>bir suikast sonucu öldürüldü.</a:t>
            </a:r>
          </a:p>
          <a:p>
            <a:endParaRPr lang="tr-TR" dirty="0"/>
          </a:p>
        </p:txBody>
      </p:sp>
      <p:sp>
        <p:nvSpPr>
          <p:cNvPr id="3" name="2 Dikdörtgen"/>
          <p:cNvSpPr/>
          <p:nvPr/>
        </p:nvSpPr>
        <p:spPr>
          <a:xfrm>
            <a:off x="4572000" y="2348880"/>
            <a:ext cx="4572000" cy="1754326"/>
          </a:xfrm>
          <a:prstGeom prst="rect">
            <a:avLst/>
          </a:prstGeom>
        </p:spPr>
        <p:txBody>
          <a:bodyPr>
            <a:spAutoFit/>
          </a:bodyPr>
          <a:lstStyle/>
          <a:p>
            <a:r>
              <a:rPr lang="tr-TR" dirty="0" smtClean="0"/>
              <a:t>Evinin yakınlarında, arabasında, </a:t>
            </a:r>
            <a:br>
              <a:rPr lang="tr-TR" dirty="0" smtClean="0"/>
            </a:br>
            <a:r>
              <a:rPr lang="tr-TR" dirty="0" smtClean="0"/>
              <a:t>Mehmet Ali Ağca tarafından öldürüldü. </a:t>
            </a:r>
            <a:br>
              <a:rPr lang="tr-TR" dirty="0" smtClean="0"/>
            </a:br>
            <a:r>
              <a:rPr lang="tr-TR" dirty="0" smtClean="0"/>
              <a:t> </a:t>
            </a:r>
          </a:p>
          <a:p>
            <a:r>
              <a:rPr lang="tr-TR" dirty="0" smtClean="0"/>
              <a:t>Mehmet Ali Ağca, İpekçi </a:t>
            </a:r>
            <a:r>
              <a:rPr lang="tr-TR" dirty="0" err="1" smtClean="0"/>
              <a:t>suikastinde</a:t>
            </a:r>
            <a:r>
              <a:rPr lang="tr-TR" dirty="0" smtClean="0"/>
              <a:t> idamla yargılanıyordu. Nasıl olduysa 1979 yılında Maltepe Askeri Cezaevi’nden kaçırıldı. </a:t>
            </a:r>
            <a:endParaRPr lang="tr-TR" dirty="0"/>
          </a:p>
        </p:txBody>
      </p:sp>
      <p:sp>
        <p:nvSpPr>
          <p:cNvPr id="4" name="3 Dikdörtgen"/>
          <p:cNvSpPr/>
          <p:nvPr/>
        </p:nvSpPr>
        <p:spPr>
          <a:xfrm>
            <a:off x="4572000" y="4149080"/>
            <a:ext cx="4572000" cy="2031325"/>
          </a:xfrm>
          <a:prstGeom prst="rect">
            <a:avLst/>
          </a:prstGeom>
        </p:spPr>
        <p:txBody>
          <a:bodyPr>
            <a:spAutoFit/>
          </a:bodyPr>
          <a:lstStyle/>
          <a:p>
            <a:r>
              <a:rPr lang="tr-TR" dirty="0" smtClean="0"/>
              <a:t>Ağca saldırıda yalnız değildi. Tetiği çeken el biliniyordu ama cinayetin arkasındaki karanlık bir türlü aydınlatılamadı. Saldırıyla bağlantılı olarak ilerleyen zamanlarda birçok isim ortaya çıktı. Bu isimlerle ilgili bir çok iddia gündeme geldi ve bu iddialar birer soru işareti olarak kaldı.</a:t>
            </a:r>
            <a:endParaRPr lang="tr-TR" dirty="0"/>
          </a:p>
        </p:txBody>
      </p:sp>
      <p:pic>
        <p:nvPicPr>
          <p:cNvPr id="2050" name="Picture 2" descr="Abdi İpekçi suikast sonucu öldürüldü"/>
          <p:cNvPicPr>
            <a:picLocks noChangeAspect="1" noChangeArrowheads="1"/>
          </p:cNvPicPr>
          <p:nvPr/>
        </p:nvPicPr>
        <p:blipFill>
          <a:blip r:embed="rId2" cstate="print"/>
          <a:srcRect/>
          <a:stretch>
            <a:fillRect/>
          </a:stretch>
        </p:blipFill>
        <p:spPr bwMode="auto">
          <a:xfrm>
            <a:off x="395536" y="1567619"/>
            <a:ext cx="3848425" cy="3722762"/>
          </a:xfrm>
          <a:prstGeom prst="rect">
            <a:avLst/>
          </a:prstGeom>
          <a:ln>
            <a:noFill/>
          </a:ln>
          <a:effectLst>
            <a:outerShdw blurRad="292100" dist="139700" dir="2700000" algn="tl" rotWithShape="0">
              <a:srgbClr val="333333">
                <a:alpha val="65000"/>
              </a:srgbClr>
            </a:outerShdw>
          </a:effectLst>
        </p:spPr>
      </p:pic>
      <p:sp>
        <p:nvSpPr>
          <p:cNvPr id="6" name="5 Slayt Numarası Yer Tutucusu"/>
          <p:cNvSpPr>
            <a:spLocks noGrp="1"/>
          </p:cNvSpPr>
          <p:nvPr>
            <p:ph type="sldNum" sz="quarter" idx="12"/>
          </p:nvPr>
        </p:nvSpPr>
        <p:spPr/>
        <p:txBody>
          <a:bodyPr/>
          <a:lstStyle/>
          <a:p>
            <a:fld id="{61E23A7F-0AFE-415B-BCC1-9954C67CC7FB}" type="slidenum">
              <a:rPr lang="tr-TR" smtClean="0"/>
              <a:pPr/>
              <a:t>16</a:t>
            </a:fld>
            <a:endParaRPr lang="tr-TR"/>
          </a:p>
        </p:txBody>
      </p:sp>
      <p:pic>
        <p:nvPicPr>
          <p:cNvPr id="7" name="6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mal Türkler ölümü cinayeti"/>
          <p:cNvPicPr>
            <a:picLocks noChangeAspect="1" noChangeArrowheads="1"/>
          </p:cNvPicPr>
          <p:nvPr/>
        </p:nvPicPr>
        <p:blipFill>
          <a:blip r:embed="rId2" cstate="print"/>
          <a:srcRect/>
          <a:stretch>
            <a:fillRect/>
          </a:stretch>
        </p:blipFill>
        <p:spPr bwMode="auto">
          <a:xfrm>
            <a:off x="467544" y="1448780"/>
            <a:ext cx="3168352" cy="3960440"/>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211960" y="1340768"/>
            <a:ext cx="4572000" cy="923330"/>
          </a:xfrm>
          <a:prstGeom prst="rect">
            <a:avLst/>
          </a:prstGeom>
        </p:spPr>
        <p:txBody>
          <a:bodyPr>
            <a:spAutoFit/>
          </a:bodyPr>
          <a:lstStyle/>
          <a:p>
            <a:r>
              <a:rPr lang="tr-TR" dirty="0" smtClean="0"/>
              <a:t>22 Temmuz 1980 - Kemal Türkler,  </a:t>
            </a:r>
          </a:p>
          <a:p>
            <a:r>
              <a:rPr lang="tr-TR" dirty="0" smtClean="0"/>
              <a:t>Diskin kurucusu ve ilk genel başkanı öldürüldü. (DY-1926)</a:t>
            </a:r>
            <a:endParaRPr lang="tr-TR" dirty="0"/>
          </a:p>
        </p:txBody>
      </p:sp>
      <p:sp>
        <p:nvSpPr>
          <p:cNvPr id="4" name="3 Dikdörtgen"/>
          <p:cNvSpPr/>
          <p:nvPr/>
        </p:nvSpPr>
        <p:spPr>
          <a:xfrm>
            <a:off x="4211960" y="2420888"/>
            <a:ext cx="4572000" cy="3970318"/>
          </a:xfrm>
          <a:prstGeom prst="rect">
            <a:avLst/>
          </a:prstGeom>
        </p:spPr>
        <p:txBody>
          <a:bodyPr>
            <a:spAutoFit/>
          </a:bodyPr>
          <a:lstStyle/>
          <a:p>
            <a:r>
              <a:rPr lang="tr-TR" dirty="0" smtClean="0"/>
              <a:t>22 Temmuz 1980'de evinin önünde, sendikaya gitmek üzere arabasına giderken, vurularak öldürüldü. </a:t>
            </a:r>
            <a:br>
              <a:rPr lang="tr-TR" dirty="0" smtClean="0"/>
            </a:br>
            <a:r>
              <a:rPr lang="tr-TR" dirty="0" smtClean="0"/>
              <a:t/>
            </a:r>
            <a:br>
              <a:rPr lang="tr-TR" dirty="0" smtClean="0"/>
            </a:br>
            <a:r>
              <a:rPr lang="tr-TR" dirty="0" smtClean="0"/>
              <a:t>Nilgün Türkler (Soydan Kemal </a:t>
            </a:r>
            <a:r>
              <a:rPr lang="tr-TR" dirty="0" err="1" smtClean="0"/>
              <a:t>Türkler'in</a:t>
            </a:r>
            <a:r>
              <a:rPr lang="tr-TR" dirty="0" smtClean="0"/>
              <a:t> Kızı) </a:t>
            </a:r>
            <a:br>
              <a:rPr lang="tr-TR" dirty="0" smtClean="0"/>
            </a:br>
            <a:r>
              <a:rPr lang="tr-TR" dirty="0" smtClean="0"/>
              <a:t>22 Temmuz 1980 günü şahit olduğu cinayet anını şöyle anlattı: “Ben babam gözümün önünde öldürüldüğünde 18 yaşındaydım. Üç kişinin çapraz ateşe alarak babamı öldürdüğünü gözlerimle gördüm. Katilleri gördüm, tanıyorum. Hatta hangi silahın tutukluk yaptığını bile gördüm. Tam 31 yıldır ben bu sahneyi defalarca yaşadım, hâlâ yaşıyorum.” </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17</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inbaşı Esat Oktay Yıldıran öldürüldü"/>
          <p:cNvPicPr>
            <a:picLocks noChangeAspect="1" noChangeArrowheads="1"/>
          </p:cNvPicPr>
          <p:nvPr/>
        </p:nvPicPr>
        <p:blipFill>
          <a:blip r:embed="rId2" cstate="print"/>
          <a:srcRect/>
          <a:stretch>
            <a:fillRect/>
          </a:stretch>
        </p:blipFill>
        <p:spPr bwMode="auto">
          <a:xfrm>
            <a:off x="323528" y="1196009"/>
            <a:ext cx="3384376" cy="4465981"/>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572000" y="1484784"/>
            <a:ext cx="4572000" cy="923330"/>
          </a:xfrm>
          <a:prstGeom prst="rect">
            <a:avLst/>
          </a:prstGeom>
        </p:spPr>
        <p:txBody>
          <a:bodyPr>
            <a:spAutoFit/>
          </a:bodyPr>
          <a:lstStyle/>
          <a:p>
            <a:r>
              <a:rPr lang="tr-TR" dirty="0" smtClean="0"/>
              <a:t>Diyarbakır Askeri Cezaevi İç güvenlik Eski Komutanı Binbaşı Esat Oktay Yıldıran İstanbul'da öldürüldü.</a:t>
            </a:r>
            <a:endParaRPr lang="tr-TR" dirty="0"/>
          </a:p>
        </p:txBody>
      </p:sp>
      <p:sp>
        <p:nvSpPr>
          <p:cNvPr id="5" name="4 Dikdörtgen"/>
          <p:cNvSpPr/>
          <p:nvPr/>
        </p:nvSpPr>
        <p:spPr>
          <a:xfrm>
            <a:off x="4572000" y="2924944"/>
            <a:ext cx="4572000" cy="2308324"/>
          </a:xfrm>
          <a:prstGeom prst="rect">
            <a:avLst/>
          </a:prstGeom>
        </p:spPr>
        <p:txBody>
          <a:bodyPr>
            <a:spAutoFit/>
          </a:bodyPr>
          <a:lstStyle/>
          <a:p>
            <a:r>
              <a:rPr lang="tr-TR" dirty="0" smtClean="0"/>
              <a:t>1980lerde onlarca insanın öldüğü cezaevinin komutanı. </a:t>
            </a:r>
            <a:br>
              <a:rPr lang="tr-TR" dirty="0" smtClean="0"/>
            </a:br>
            <a:r>
              <a:rPr lang="tr-TR" dirty="0" smtClean="0"/>
              <a:t>Cezaevi o dönemde yapılan işkencelerle gündemdeydi. </a:t>
            </a:r>
            <a:br>
              <a:rPr lang="tr-TR" dirty="0" smtClean="0"/>
            </a:br>
            <a:r>
              <a:rPr lang="tr-TR" dirty="0" smtClean="0"/>
              <a:t/>
            </a:r>
            <a:br>
              <a:rPr lang="tr-TR" dirty="0" smtClean="0"/>
            </a:br>
            <a:r>
              <a:rPr lang="tr-TR" dirty="0" smtClean="0"/>
              <a:t>İstanbul'a atandıktan sonra22Ekim 1988 yılında bir belediye otobüsünde kafasına ateş edilmek suretiyle öldürüldü</a:t>
            </a:r>
            <a:endParaRPr lang="tr-TR" dirty="0"/>
          </a:p>
        </p:txBody>
      </p:sp>
      <p:sp>
        <p:nvSpPr>
          <p:cNvPr id="6" name="5 Slayt Numarası Yer Tutucusu"/>
          <p:cNvSpPr>
            <a:spLocks noGrp="1"/>
          </p:cNvSpPr>
          <p:nvPr>
            <p:ph type="sldNum" sz="quarter" idx="12"/>
          </p:nvPr>
        </p:nvSpPr>
        <p:spPr/>
        <p:txBody>
          <a:bodyPr/>
          <a:lstStyle/>
          <a:p>
            <a:fld id="{61E23A7F-0AFE-415B-BCC1-9954C67CC7FB}" type="slidenum">
              <a:rPr lang="tr-TR" smtClean="0"/>
              <a:pPr/>
              <a:t>18</a:t>
            </a:fld>
            <a:endParaRPr lang="tr-TR"/>
          </a:p>
        </p:txBody>
      </p:sp>
      <p:pic>
        <p:nvPicPr>
          <p:cNvPr id="7" name="6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Bahriye Üçok suikasti"/>
          <p:cNvPicPr>
            <a:picLocks noChangeAspect="1" noChangeArrowheads="1"/>
          </p:cNvPicPr>
          <p:nvPr/>
        </p:nvPicPr>
        <p:blipFill>
          <a:blip r:embed="rId2" cstate="print"/>
          <a:srcRect/>
          <a:stretch>
            <a:fillRect/>
          </a:stretch>
        </p:blipFill>
        <p:spPr bwMode="auto">
          <a:xfrm>
            <a:off x="323528" y="1299620"/>
            <a:ext cx="3240360" cy="4258759"/>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355976" y="620688"/>
            <a:ext cx="4572000" cy="1200329"/>
          </a:xfrm>
          <a:prstGeom prst="rect">
            <a:avLst/>
          </a:prstGeom>
        </p:spPr>
        <p:txBody>
          <a:bodyPr>
            <a:spAutoFit/>
          </a:bodyPr>
          <a:lstStyle/>
          <a:p>
            <a:r>
              <a:rPr lang="tr-TR" dirty="0" smtClean="0"/>
              <a:t>6 Ekim 1990 - Bahriye </a:t>
            </a:r>
            <a:r>
              <a:rPr lang="tr-TR" dirty="0" err="1" smtClean="0"/>
              <a:t>Üçok</a:t>
            </a:r>
            <a:r>
              <a:rPr lang="tr-TR" dirty="0" smtClean="0"/>
              <a:t> </a:t>
            </a:r>
            <a:r>
              <a:rPr lang="tr-TR" dirty="0" err="1" smtClean="0"/>
              <a:t>suikasti</a:t>
            </a:r>
            <a:endParaRPr lang="tr-TR" dirty="0" smtClean="0"/>
          </a:p>
          <a:p>
            <a:r>
              <a:rPr lang="tr-TR" dirty="0" smtClean="0"/>
              <a:t>Ordu eski milletvekili Doçent Dr. Bahriye </a:t>
            </a:r>
            <a:r>
              <a:rPr lang="tr-TR" dirty="0" err="1" smtClean="0"/>
              <a:t>Üçok</a:t>
            </a:r>
            <a:r>
              <a:rPr lang="tr-TR" dirty="0" smtClean="0"/>
              <a:t>, kargoyla gönderilen bombalı paketin patlaması sonucu öldürüldü.</a:t>
            </a:r>
            <a:endParaRPr lang="tr-TR" dirty="0"/>
          </a:p>
        </p:txBody>
      </p:sp>
      <p:sp>
        <p:nvSpPr>
          <p:cNvPr id="4" name="3 Dikdörtgen"/>
          <p:cNvSpPr/>
          <p:nvPr/>
        </p:nvSpPr>
        <p:spPr>
          <a:xfrm>
            <a:off x="4355976" y="1916832"/>
            <a:ext cx="4572000" cy="2585323"/>
          </a:xfrm>
          <a:prstGeom prst="rect">
            <a:avLst/>
          </a:prstGeom>
        </p:spPr>
        <p:txBody>
          <a:bodyPr>
            <a:spAutoFit/>
          </a:bodyPr>
          <a:lstStyle/>
          <a:p>
            <a:r>
              <a:rPr lang="tr-TR" dirty="0" smtClean="0"/>
              <a:t>Sosyal Demokrat Halkçı Parti (SHP) Parti Meclisi üyesi Doçent Dr. Bahriye </a:t>
            </a:r>
            <a:r>
              <a:rPr lang="tr-TR" dirty="0" err="1" smtClean="0"/>
              <a:t>Üçok</a:t>
            </a:r>
            <a:r>
              <a:rPr lang="tr-TR" dirty="0" smtClean="0"/>
              <a:t>, kargoyla gönderilen bombalı paketin patlaması sonucu öldü. </a:t>
            </a:r>
            <a:r>
              <a:rPr lang="tr-TR" dirty="0" err="1" smtClean="0"/>
              <a:t>Üçok</a:t>
            </a:r>
            <a:r>
              <a:rPr lang="tr-TR" dirty="0" smtClean="0"/>
              <a:t> 1971'de kontenjan senatörü, 1977'de Cumhuriyet Halk Partisi Ordu milletvekili seçilmişti. "İslam'dan Dönenler, Yalancı Peygamberler" ve "İslam Devletlerinde Kadın Hükümdarlar" kitaplarıyla da tanınıyordu. </a:t>
            </a:r>
            <a:endParaRPr lang="tr-TR" dirty="0"/>
          </a:p>
        </p:txBody>
      </p:sp>
      <p:sp>
        <p:nvSpPr>
          <p:cNvPr id="5" name="4 Dikdörtgen"/>
          <p:cNvSpPr/>
          <p:nvPr/>
        </p:nvSpPr>
        <p:spPr>
          <a:xfrm>
            <a:off x="4283968" y="4581128"/>
            <a:ext cx="4572000" cy="1754326"/>
          </a:xfrm>
          <a:prstGeom prst="rect">
            <a:avLst/>
          </a:prstGeom>
        </p:spPr>
        <p:txBody>
          <a:bodyPr>
            <a:spAutoFit/>
          </a:bodyPr>
          <a:lstStyle/>
          <a:p>
            <a:r>
              <a:rPr lang="tr-TR" dirty="0" smtClean="0"/>
              <a:t>6 Ekim 1990 günü Ankara'nın Çankaya ilçesindeki Köroğlu Caddesi'nde bulunan evine, Ekspres Kargo tarafından ulaştırılan ve gönderici olarak İlmî Araştırmalar Vakfı'nın göründüğü kitap paketinin patlaması sonucu hayatını kaybetti.</a:t>
            </a:r>
            <a:endParaRPr lang="tr-TR" dirty="0"/>
          </a:p>
        </p:txBody>
      </p:sp>
      <p:sp>
        <p:nvSpPr>
          <p:cNvPr id="6" name="5 Slayt Numarası Yer Tutucusu"/>
          <p:cNvSpPr>
            <a:spLocks noGrp="1"/>
          </p:cNvSpPr>
          <p:nvPr>
            <p:ph type="sldNum" sz="quarter" idx="12"/>
          </p:nvPr>
        </p:nvSpPr>
        <p:spPr/>
        <p:txBody>
          <a:bodyPr/>
          <a:lstStyle/>
          <a:p>
            <a:fld id="{61E23A7F-0AFE-415B-BCC1-9954C67CC7FB}" type="slidenum">
              <a:rPr lang="tr-TR" smtClean="0"/>
              <a:pPr/>
              <a:t>19</a:t>
            </a:fld>
            <a:endParaRPr lang="tr-TR"/>
          </a:p>
        </p:txBody>
      </p:sp>
      <p:pic>
        <p:nvPicPr>
          <p:cNvPr id="7" name="6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asan Fehmi Bey öldürüldü"/>
          <p:cNvPicPr>
            <a:picLocks noChangeAspect="1" noChangeArrowheads="1"/>
          </p:cNvPicPr>
          <p:nvPr/>
        </p:nvPicPr>
        <p:blipFill>
          <a:blip r:embed="rId2" cstate="print"/>
          <a:srcRect/>
          <a:stretch>
            <a:fillRect/>
          </a:stretch>
        </p:blipFill>
        <p:spPr bwMode="auto">
          <a:xfrm>
            <a:off x="827584" y="908720"/>
            <a:ext cx="2667000" cy="4562476"/>
          </a:xfrm>
          <a:prstGeom prst="rect">
            <a:avLst/>
          </a:prstGeom>
          <a:ln>
            <a:noFill/>
          </a:ln>
          <a:effectLst>
            <a:outerShdw blurRad="292100" dist="139700" dir="2700000" algn="tl" rotWithShape="0">
              <a:srgbClr val="333333">
                <a:alpha val="65000"/>
              </a:srgbClr>
            </a:outerShdw>
          </a:effectLst>
        </p:spPr>
      </p:pic>
      <p:sp>
        <p:nvSpPr>
          <p:cNvPr id="6" name="5 Dikdörtgen"/>
          <p:cNvSpPr/>
          <p:nvPr/>
        </p:nvSpPr>
        <p:spPr>
          <a:xfrm>
            <a:off x="4283968" y="1340768"/>
            <a:ext cx="4254626" cy="369332"/>
          </a:xfrm>
          <a:prstGeom prst="rect">
            <a:avLst/>
          </a:prstGeom>
        </p:spPr>
        <p:txBody>
          <a:bodyPr wrap="none">
            <a:spAutoFit/>
          </a:bodyPr>
          <a:lstStyle/>
          <a:p>
            <a:r>
              <a:rPr lang="tr-TR" dirty="0"/>
              <a:t>6 Nisan 1909 - Hasan Fehmi Bey </a:t>
            </a:r>
            <a:r>
              <a:rPr lang="tr-TR" dirty="0" smtClean="0"/>
              <a:t>öldürüldü  </a:t>
            </a:r>
            <a:endParaRPr lang="tr-TR" dirty="0"/>
          </a:p>
        </p:txBody>
      </p:sp>
      <p:sp>
        <p:nvSpPr>
          <p:cNvPr id="8" name="7 Slayt Numarası Yer Tutucusu"/>
          <p:cNvSpPr>
            <a:spLocks noGrp="1"/>
          </p:cNvSpPr>
          <p:nvPr>
            <p:ph type="sldNum" sz="quarter" idx="12"/>
          </p:nvPr>
        </p:nvSpPr>
        <p:spPr/>
        <p:txBody>
          <a:bodyPr/>
          <a:lstStyle/>
          <a:p>
            <a:fld id="{61E23A7F-0AFE-415B-BCC1-9954C67CC7FB}" type="slidenum">
              <a:rPr lang="tr-TR" smtClean="0"/>
              <a:pPr/>
              <a:t>2</a:t>
            </a:fld>
            <a:endParaRPr lang="tr-TR" dirty="0"/>
          </a:p>
        </p:txBody>
      </p:sp>
      <p:sp>
        <p:nvSpPr>
          <p:cNvPr id="9" name="8 Dikdörtgen"/>
          <p:cNvSpPr/>
          <p:nvPr/>
        </p:nvSpPr>
        <p:spPr>
          <a:xfrm>
            <a:off x="4283968" y="1772816"/>
            <a:ext cx="4572000" cy="3139321"/>
          </a:xfrm>
          <a:prstGeom prst="rect">
            <a:avLst/>
          </a:prstGeom>
        </p:spPr>
        <p:txBody>
          <a:bodyPr>
            <a:spAutoFit/>
          </a:bodyPr>
          <a:lstStyle/>
          <a:p>
            <a:r>
              <a:rPr lang="tr-TR" dirty="0"/>
              <a:t>Yazı işleri müdürü ve başyazarı olduğu Serbesti Gazetesi’ndeki yazılarında İttihat ve Terakki yönetimini sert bir dille eleştirdi. </a:t>
            </a:r>
            <a:r>
              <a:rPr lang="tr-TR" dirty="0" smtClean="0"/>
              <a:t/>
            </a:r>
            <a:br>
              <a:rPr lang="tr-TR" dirty="0" smtClean="0"/>
            </a:br>
            <a:r>
              <a:rPr lang="tr-TR" dirty="0" smtClean="0"/>
              <a:t/>
            </a:r>
            <a:br>
              <a:rPr lang="tr-TR" dirty="0" smtClean="0"/>
            </a:br>
            <a:r>
              <a:rPr lang="tr-TR" dirty="0"/>
              <a:t>6 Nisan 1909 günü vurularak öldürülmüş ve Türkiye'de ilk basın şehidi olarak tarihe geçmiştir. </a:t>
            </a:r>
            <a:r>
              <a:rPr lang="tr-TR" dirty="0" smtClean="0"/>
              <a:t/>
            </a:r>
            <a:br>
              <a:rPr lang="tr-TR" dirty="0" smtClean="0"/>
            </a:br>
            <a:r>
              <a:rPr lang="tr-TR" dirty="0" smtClean="0"/>
              <a:t/>
            </a:r>
            <a:br>
              <a:rPr lang="tr-TR" dirty="0" smtClean="0"/>
            </a:br>
            <a:r>
              <a:rPr lang="tr-TR" dirty="0"/>
              <a:t>Öldürüldüğü 6 Nisan günü, Türkiye’de “Öldürülen Gazeteciler Günü” olarak kabul edilir.</a:t>
            </a:r>
          </a:p>
        </p:txBody>
      </p:sp>
      <p:pic>
        <p:nvPicPr>
          <p:cNvPr id="10" name="9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700808"/>
            <a:ext cx="4572000" cy="1200329"/>
          </a:xfrm>
          <a:prstGeom prst="rect">
            <a:avLst/>
          </a:prstGeom>
        </p:spPr>
        <p:txBody>
          <a:bodyPr>
            <a:spAutoFit/>
          </a:bodyPr>
          <a:lstStyle/>
          <a:p>
            <a:r>
              <a:rPr lang="tr-TR" dirty="0" smtClean="0"/>
              <a:t>4 Eylül 1990 - Eski imamlardan Turan Dursun öldürüldü</a:t>
            </a:r>
          </a:p>
          <a:p>
            <a:r>
              <a:rPr lang="tr-TR" dirty="0" smtClean="0"/>
              <a:t>Eski </a:t>
            </a:r>
            <a:r>
              <a:rPr lang="tr-TR" dirty="0" err="1" smtClean="0"/>
              <a:t>imâm</a:t>
            </a:r>
            <a:r>
              <a:rPr lang="tr-TR" dirty="0" smtClean="0"/>
              <a:t> ve müftü, yazar Turan Dursun evinin önünde düzenlenen suikast sonucu öldürüldü.</a:t>
            </a:r>
            <a:endParaRPr lang="tr-TR" dirty="0"/>
          </a:p>
        </p:txBody>
      </p:sp>
      <p:pic>
        <p:nvPicPr>
          <p:cNvPr id="43010" name="Picture 2" descr="Eski imamlardan Turan Dursun öldürüldü"/>
          <p:cNvPicPr>
            <a:picLocks noChangeAspect="1" noChangeArrowheads="1"/>
          </p:cNvPicPr>
          <p:nvPr/>
        </p:nvPicPr>
        <p:blipFill>
          <a:blip r:embed="rId2" cstate="print"/>
          <a:srcRect/>
          <a:stretch>
            <a:fillRect/>
          </a:stretch>
        </p:blipFill>
        <p:spPr bwMode="auto">
          <a:xfrm>
            <a:off x="323528" y="968384"/>
            <a:ext cx="3744416" cy="4921232"/>
          </a:xfrm>
          <a:prstGeom prst="rect">
            <a:avLst/>
          </a:prstGeom>
          <a:ln>
            <a:noFill/>
          </a:ln>
          <a:effectLst>
            <a:outerShdw blurRad="292100" dist="139700" dir="2700000" algn="tl" rotWithShape="0">
              <a:srgbClr val="333333">
                <a:alpha val="65000"/>
              </a:srgbClr>
            </a:outerShdw>
          </a:effectLst>
        </p:spPr>
      </p:pic>
      <p:sp>
        <p:nvSpPr>
          <p:cNvPr id="43012" name="AutoShape 4" descr="TarihteBugün">
            <a:hlinkClick r:id="rId3" tooltip="TarihteBugün"/>
          </p:cNvPr>
          <p:cNvSpPr>
            <a:spLocks noChangeAspect="1" noChangeArrowheads="1"/>
          </p:cNvSpPr>
          <p:nvPr/>
        </p:nvSpPr>
        <p:spPr bwMode="auto">
          <a:xfrm>
            <a:off x="123825" y="23018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 name="5 Dikdörtgen"/>
          <p:cNvSpPr/>
          <p:nvPr/>
        </p:nvSpPr>
        <p:spPr>
          <a:xfrm>
            <a:off x="4572000" y="2924944"/>
            <a:ext cx="4572000" cy="2308324"/>
          </a:xfrm>
          <a:prstGeom prst="rect">
            <a:avLst/>
          </a:prstGeom>
        </p:spPr>
        <p:txBody>
          <a:bodyPr wrap="square">
            <a:spAutoFit/>
          </a:bodyPr>
          <a:lstStyle/>
          <a:p>
            <a:r>
              <a:rPr lang="tr-TR" dirty="0" smtClean="0">
                <a:solidFill>
                  <a:srgbClr val="595959"/>
                </a:solidFill>
                <a:latin typeface="Titillium Web"/>
              </a:rPr>
              <a:t>Eski </a:t>
            </a:r>
            <a:r>
              <a:rPr lang="tr-TR" dirty="0" err="1" smtClean="0">
                <a:solidFill>
                  <a:srgbClr val="595959"/>
                </a:solidFill>
                <a:latin typeface="Titillium Web"/>
              </a:rPr>
              <a:t>imâm</a:t>
            </a:r>
            <a:r>
              <a:rPr lang="tr-TR" dirty="0" smtClean="0">
                <a:solidFill>
                  <a:srgbClr val="595959"/>
                </a:solidFill>
                <a:latin typeface="Titillium Web"/>
              </a:rPr>
              <a:t> ve müftü gazeteci Turan Dursun </a:t>
            </a:r>
            <a:r>
              <a:rPr lang="tr-TR" dirty="0" err="1" smtClean="0">
                <a:solidFill>
                  <a:srgbClr val="595959"/>
                </a:solidFill>
                <a:latin typeface="Titillium Web"/>
              </a:rPr>
              <a:t>İbn</a:t>
            </a:r>
            <a:r>
              <a:rPr lang="tr-TR" dirty="0" smtClean="0">
                <a:solidFill>
                  <a:srgbClr val="595959"/>
                </a:solidFill>
                <a:latin typeface="Titillium Web"/>
              </a:rPr>
              <a:t>-i </a:t>
            </a:r>
            <a:r>
              <a:rPr lang="tr-TR" dirty="0" err="1" smtClean="0">
                <a:solidFill>
                  <a:srgbClr val="595959"/>
                </a:solidFill>
                <a:latin typeface="Titillium Web"/>
              </a:rPr>
              <a:t>Râvendî'nin</a:t>
            </a:r>
            <a:r>
              <a:rPr lang="tr-TR" dirty="0" smtClean="0">
                <a:solidFill>
                  <a:srgbClr val="595959"/>
                </a:solidFill>
                <a:latin typeface="Titillium Web"/>
              </a:rPr>
              <a:t> </a:t>
            </a:r>
            <a:r>
              <a:rPr lang="tr-TR" dirty="0" err="1" smtClean="0">
                <a:solidFill>
                  <a:srgbClr val="595959"/>
                </a:solidFill>
                <a:latin typeface="Titillium Web"/>
              </a:rPr>
              <a:t>tâkipçilerinden</a:t>
            </a:r>
            <a:r>
              <a:rPr lang="tr-TR" dirty="0" smtClean="0">
                <a:solidFill>
                  <a:srgbClr val="595959"/>
                </a:solidFill>
                <a:latin typeface="Titillium Web"/>
              </a:rPr>
              <a:t> olup, yapmış olduğu araştırmalarında </a:t>
            </a:r>
            <a:r>
              <a:rPr lang="tr-TR" dirty="0" err="1" smtClean="0">
                <a:solidFill>
                  <a:srgbClr val="595959"/>
                </a:solidFill>
                <a:latin typeface="Titillium Web"/>
              </a:rPr>
              <a:t>İslâmiyeti</a:t>
            </a:r>
            <a:r>
              <a:rPr lang="tr-TR" dirty="0" smtClean="0">
                <a:solidFill>
                  <a:srgbClr val="595959"/>
                </a:solidFill>
                <a:latin typeface="Titillium Web"/>
              </a:rPr>
              <a:t> ve </a:t>
            </a:r>
            <a:r>
              <a:rPr lang="tr-TR" dirty="0" err="1" smtClean="0">
                <a:solidFill>
                  <a:srgbClr val="595959"/>
                </a:solidFill>
                <a:latin typeface="Titillium Web"/>
              </a:rPr>
              <a:t>peygâmberi</a:t>
            </a:r>
            <a:r>
              <a:rPr lang="tr-TR" dirty="0" smtClean="0">
                <a:solidFill>
                  <a:srgbClr val="595959"/>
                </a:solidFill>
                <a:latin typeface="Titillium Web"/>
              </a:rPr>
              <a:t> Muhammed'i ağır bir şekilde eleştirmiştir. </a:t>
            </a:r>
            <a:r>
              <a:rPr lang="tr-TR" sz="2800" dirty="0" smtClean="0">
                <a:latin typeface="Arial" pitchFamily="34" charset="0"/>
              </a:rPr>
              <a:t/>
            </a:r>
            <a:br>
              <a:rPr lang="tr-TR" sz="2800" dirty="0" smtClean="0">
                <a:latin typeface="Arial" pitchFamily="34" charset="0"/>
              </a:rPr>
            </a:br>
            <a:r>
              <a:rPr lang="tr-TR" dirty="0" smtClean="0">
                <a:solidFill>
                  <a:srgbClr val="595959"/>
                </a:solidFill>
                <a:latin typeface="Titillium Web"/>
              </a:rPr>
              <a:t>İslâm dinini açıkça eleştirdiğinden ötürü köktendinci kesim tarafından tehditler almıştır. </a:t>
            </a:r>
            <a:endParaRPr lang="tr-TR" dirty="0"/>
          </a:p>
        </p:txBody>
      </p:sp>
      <p:sp>
        <p:nvSpPr>
          <p:cNvPr id="7" name="6 Slayt Numarası Yer Tutucusu"/>
          <p:cNvSpPr>
            <a:spLocks noGrp="1"/>
          </p:cNvSpPr>
          <p:nvPr>
            <p:ph type="sldNum" sz="quarter" idx="12"/>
          </p:nvPr>
        </p:nvSpPr>
        <p:spPr/>
        <p:txBody>
          <a:bodyPr/>
          <a:lstStyle/>
          <a:p>
            <a:fld id="{61E23A7F-0AFE-415B-BCC1-9954C67CC7FB}" type="slidenum">
              <a:rPr lang="tr-TR" smtClean="0"/>
              <a:pPr/>
              <a:t>20</a:t>
            </a:fld>
            <a:endParaRPr lang="tr-TR"/>
          </a:p>
        </p:txBody>
      </p:sp>
      <p:pic>
        <p:nvPicPr>
          <p:cNvPr id="8" name="7 Resim" descr="uc1.gif"/>
          <p:cNvPicPr>
            <a:picLocks noChangeAspect="1"/>
          </p:cNvPicPr>
          <p:nvPr/>
        </p:nvPicPr>
        <p:blipFill>
          <a:blip r:embed="rId4"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635896" y="188640"/>
            <a:ext cx="4572000" cy="1477328"/>
          </a:xfrm>
          <a:prstGeom prst="rect">
            <a:avLst/>
          </a:prstGeom>
        </p:spPr>
        <p:txBody>
          <a:bodyPr>
            <a:spAutoFit/>
          </a:bodyPr>
          <a:lstStyle/>
          <a:p>
            <a:r>
              <a:rPr lang="tr-TR" dirty="0" smtClean="0"/>
              <a:t>26 Eylül 1990 - Mit Eski müsteşar yardımcısı </a:t>
            </a:r>
            <a:r>
              <a:rPr lang="tr-TR" dirty="0" err="1" smtClean="0"/>
              <a:t>Hiram</a:t>
            </a:r>
            <a:r>
              <a:rPr lang="tr-TR" dirty="0" smtClean="0"/>
              <a:t> </a:t>
            </a:r>
            <a:r>
              <a:rPr lang="tr-TR" dirty="0" err="1" smtClean="0"/>
              <a:t>Abas</a:t>
            </a:r>
            <a:r>
              <a:rPr lang="tr-TR" dirty="0" smtClean="0"/>
              <a:t> öldürüldü</a:t>
            </a:r>
          </a:p>
          <a:p>
            <a:r>
              <a:rPr lang="tr-TR" dirty="0" smtClean="0"/>
              <a:t>Milli İstihbarat Teşkilatı (MİT) Eski müsteşar yardımcısı </a:t>
            </a:r>
            <a:r>
              <a:rPr lang="tr-TR" dirty="0" err="1" smtClean="0"/>
              <a:t>Hiram</a:t>
            </a:r>
            <a:r>
              <a:rPr lang="tr-TR" dirty="0" smtClean="0"/>
              <a:t> </a:t>
            </a:r>
            <a:r>
              <a:rPr lang="tr-TR" dirty="0" err="1" smtClean="0"/>
              <a:t>Abas</a:t>
            </a:r>
            <a:r>
              <a:rPr lang="tr-TR" dirty="0" smtClean="0"/>
              <a:t> İstanbul'da Devrimci-Sol örgütü tarafından öldürüldü.</a:t>
            </a:r>
            <a:endParaRPr lang="tr-TR" dirty="0"/>
          </a:p>
        </p:txBody>
      </p:sp>
      <p:sp>
        <p:nvSpPr>
          <p:cNvPr id="3" name="2 Dikdörtgen"/>
          <p:cNvSpPr/>
          <p:nvPr/>
        </p:nvSpPr>
        <p:spPr>
          <a:xfrm>
            <a:off x="3634880" y="1628800"/>
            <a:ext cx="5509120" cy="5078313"/>
          </a:xfrm>
          <a:prstGeom prst="rect">
            <a:avLst/>
          </a:prstGeom>
        </p:spPr>
        <p:txBody>
          <a:bodyPr wrap="square">
            <a:spAutoFit/>
          </a:bodyPr>
          <a:lstStyle/>
          <a:p>
            <a:r>
              <a:rPr lang="tr-TR" dirty="0" smtClean="0"/>
              <a:t>1957 yılında Ankara Üniversitesi Siyasal Bilgiler Fakültesi'ni bitirdi. </a:t>
            </a:r>
            <a:br>
              <a:rPr lang="tr-TR" dirty="0" smtClean="0"/>
            </a:br>
            <a:r>
              <a:rPr lang="tr-TR" dirty="0" smtClean="0"/>
              <a:t/>
            </a:r>
            <a:br>
              <a:rPr lang="tr-TR" dirty="0" smtClean="0"/>
            </a:br>
            <a:r>
              <a:rPr lang="tr-TR" dirty="0" smtClean="0"/>
              <a:t>MİT'te çalışmaya başlayan </a:t>
            </a:r>
            <a:r>
              <a:rPr lang="tr-TR" dirty="0" err="1" smtClean="0"/>
              <a:t>Abas</a:t>
            </a:r>
            <a:r>
              <a:rPr lang="tr-TR" dirty="0" smtClean="0"/>
              <a:t>, 1978'de Namık Kemal </a:t>
            </a:r>
            <a:r>
              <a:rPr lang="tr-TR" dirty="0" err="1" smtClean="0"/>
              <a:t>Ersun'un</a:t>
            </a:r>
            <a:r>
              <a:rPr lang="tr-TR" dirty="0" smtClean="0"/>
              <a:t> tasfiyesiyle ilişkili olarak kendi isteğiyle emekliye ayrıldı. </a:t>
            </a:r>
            <a:br>
              <a:rPr lang="tr-TR" dirty="0" smtClean="0"/>
            </a:br>
            <a:r>
              <a:rPr lang="tr-TR" dirty="0" smtClean="0"/>
              <a:t/>
            </a:r>
            <a:br>
              <a:rPr lang="tr-TR" dirty="0" smtClean="0"/>
            </a:br>
            <a:r>
              <a:rPr lang="tr-TR" dirty="0" smtClean="0"/>
              <a:t>1983'te ikinci kez MİT'e dönen </a:t>
            </a:r>
            <a:r>
              <a:rPr lang="tr-TR" dirty="0" err="1" smtClean="0"/>
              <a:t>Abas</a:t>
            </a:r>
            <a:r>
              <a:rPr lang="tr-TR" dirty="0" smtClean="0"/>
              <a:t>, 1988'de yayımlanan MİT raporu olayında sorumlu görülerek, raporu kaleme alan Mehmet </a:t>
            </a:r>
            <a:r>
              <a:rPr lang="tr-TR" dirty="0" err="1" smtClean="0"/>
              <a:t>Eymür'le</a:t>
            </a:r>
            <a:r>
              <a:rPr lang="tr-TR" dirty="0" smtClean="0"/>
              <a:t> pasif göreve alınmak istenince ikinci kez teşkilattan kendi isteğiyle ayrıldı. </a:t>
            </a:r>
            <a:br>
              <a:rPr lang="tr-TR" dirty="0" smtClean="0"/>
            </a:br>
            <a:r>
              <a:rPr lang="tr-TR" dirty="0" smtClean="0"/>
              <a:t/>
            </a:r>
            <a:br>
              <a:rPr lang="tr-TR" dirty="0" smtClean="0"/>
            </a:br>
            <a:r>
              <a:rPr lang="tr-TR" dirty="0" smtClean="0"/>
              <a:t>Amerikan silah firmalarının Türkiye temsilciliğini yapan bir şirkette çalışırken, 26 Eylül 1990 sabahı işine gitmek için yola çıktığında uğradığı suikastta yaşamını yitirdi. Evinin yakınlarında, belediye işçisi gibi giyinmiş kişilerin açtığı çapraz ateşin ortasında kalan </a:t>
            </a:r>
            <a:r>
              <a:rPr lang="tr-TR" dirty="0" err="1" smtClean="0"/>
              <a:t>Abas</a:t>
            </a:r>
            <a:r>
              <a:rPr lang="tr-TR" dirty="0" smtClean="0"/>
              <a:t>, olay yerinde öldü. Cinayeti DEV-SOL üstlendi.</a:t>
            </a:r>
            <a:endParaRPr lang="tr-TR" dirty="0"/>
          </a:p>
        </p:txBody>
      </p:sp>
      <p:pic>
        <p:nvPicPr>
          <p:cNvPr id="41986" name="Picture 2" descr="Mit Eski müsteşar yardımcısı Hiram Abas öldürüldü"/>
          <p:cNvPicPr>
            <a:picLocks noChangeAspect="1" noChangeArrowheads="1"/>
          </p:cNvPicPr>
          <p:nvPr/>
        </p:nvPicPr>
        <p:blipFill>
          <a:blip r:embed="rId2" cstate="print"/>
          <a:srcRect/>
          <a:stretch>
            <a:fillRect/>
          </a:stretch>
        </p:blipFill>
        <p:spPr bwMode="auto">
          <a:xfrm>
            <a:off x="107504" y="1919711"/>
            <a:ext cx="3456384" cy="3018577"/>
          </a:xfrm>
          <a:prstGeom prst="rect">
            <a:avLst/>
          </a:prstGeom>
          <a:ln>
            <a:noFill/>
          </a:ln>
          <a:effectLst>
            <a:outerShdw blurRad="292100" dist="139700" dir="2700000" algn="tl" rotWithShape="0">
              <a:srgbClr val="333333">
                <a:alpha val="65000"/>
              </a:srgbClr>
            </a:outerShdw>
          </a:effectLst>
        </p:spPr>
      </p:pic>
      <p:sp>
        <p:nvSpPr>
          <p:cNvPr id="5" name="4 Slayt Numarası Yer Tutucusu"/>
          <p:cNvSpPr>
            <a:spLocks noGrp="1"/>
          </p:cNvSpPr>
          <p:nvPr>
            <p:ph type="sldNum" sz="quarter" idx="12"/>
          </p:nvPr>
        </p:nvSpPr>
        <p:spPr/>
        <p:txBody>
          <a:bodyPr/>
          <a:lstStyle/>
          <a:p>
            <a:fld id="{61E23A7F-0AFE-415B-BCC1-9954C67CC7FB}" type="slidenum">
              <a:rPr lang="tr-TR" smtClean="0"/>
              <a:pPr/>
              <a:t>21</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556792"/>
            <a:ext cx="4572000" cy="1754326"/>
          </a:xfrm>
          <a:prstGeom prst="rect">
            <a:avLst/>
          </a:prstGeom>
        </p:spPr>
        <p:txBody>
          <a:bodyPr>
            <a:spAutoFit/>
          </a:bodyPr>
          <a:lstStyle/>
          <a:p>
            <a:r>
              <a:rPr lang="tr-TR" dirty="0" smtClean="0"/>
              <a:t>7 Mart 1990 - Çetin Emeç öldürüldü</a:t>
            </a:r>
          </a:p>
          <a:p>
            <a:endParaRPr lang="tr-TR" dirty="0" smtClean="0"/>
          </a:p>
          <a:p>
            <a:r>
              <a:rPr lang="tr-TR" dirty="0" smtClean="0"/>
              <a:t>Hürriyet gazetesi yönetim kurulu üyesi ve yazarı Çetin Emeç, İstanbul </a:t>
            </a:r>
            <a:r>
              <a:rPr lang="tr-TR" dirty="0" err="1" smtClean="0"/>
              <a:t>Suadiye'deki</a:t>
            </a:r>
            <a:r>
              <a:rPr lang="tr-TR" dirty="0" smtClean="0"/>
              <a:t> evinin önünde pusu kuran maskeli 2 kişinin silahlı saldırısı sonucu öldürüldü.</a:t>
            </a:r>
            <a:endParaRPr lang="tr-TR" dirty="0"/>
          </a:p>
        </p:txBody>
      </p:sp>
      <p:pic>
        <p:nvPicPr>
          <p:cNvPr id="40962" name="Picture 2" descr="Çetin Emeç öldürüldü"/>
          <p:cNvPicPr>
            <a:picLocks noChangeAspect="1" noChangeArrowheads="1"/>
          </p:cNvPicPr>
          <p:nvPr/>
        </p:nvPicPr>
        <p:blipFill>
          <a:blip r:embed="rId2" cstate="print"/>
          <a:srcRect/>
          <a:stretch>
            <a:fillRect/>
          </a:stretch>
        </p:blipFill>
        <p:spPr bwMode="auto">
          <a:xfrm>
            <a:off x="179512" y="2253524"/>
            <a:ext cx="4164542" cy="2350951"/>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572000" y="3429000"/>
            <a:ext cx="4572000" cy="1754326"/>
          </a:xfrm>
          <a:prstGeom prst="rect">
            <a:avLst/>
          </a:prstGeom>
        </p:spPr>
        <p:txBody>
          <a:bodyPr>
            <a:spAutoFit/>
          </a:bodyPr>
          <a:lstStyle/>
          <a:p>
            <a:r>
              <a:rPr lang="tr-TR" dirty="0" smtClean="0"/>
              <a:t>Hürriyet gazetesi yönetim kurulu üyesi ve yazarı Çetin Emeç, işine gitmek üzere çıktığı sırada, İstanbul </a:t>
            </a:r>
            <a:r>
              <a:rPr lang="tr-TR" dirty="0" err="1" smtClean="0"/>
              <a:t>Suadiye'deki</a:t>
            </a:r>
            <a:r>
              <a:rPr lang="tr-TR" dirty="0" smtClean="0"/>
              <a:t> evinin önünde pusu kuran maskeli 2 kişinin silahlı saldırısı sonucu şoförü Sinan Ercan'la birlikte öldürüldü. </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22</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355976" y="1916832"/>
            <a:ext cx="4572000" cy="1477328"/>
          </a:xfrm>
          <a:prstGeom prst="rect">
            <a:avLst/>
          </a:prstGeom>
        </p:spPr>
        <p:txBody>
          <a:bodyPr>
            <a:spAutoFit/>
          </a:bodyPr>
          <a:lstStyle/>
          <a:p>
            <a:r>
              <a:rPr lang="tr-TR" dirty="0" smtClean="0"/>
              <a:t>31 Ocak 1990 - Muammer Aksoy cinayeti</a:t>
            </a:r>
          </a:p>
          <a:p>
            <a:endParaRPr lang="tr-TR" dirty="0" smtClean="0"/>
          </a:p>
          <a:p>
            <a:r>
              <a:rPr lang="tr-TR" dirty="0" smtClean="0"/>
              <a:t>Atatürkçü Düşünce Derneği ve Türk Hukuk Kurumu Başkanı Prof. Muammer Aksoy, evinin önünde kurşunlanarak öldürüldü.</a:t>
            </a:r>
            <a:endParaRPr lang="tr-TR" dirty="0"/>
          </a:p>
        </p:txBody>
      </p:sp>
      <p:pic>
        <p:nvPicPr>
          <p:cNvPr id="39938" name="Picture 2" descr="Muammer Aksoy cinayeti"/>
          <p:cNvPicPr>
            <a:picLocks noChangeAspect="1" noChangeArrowheads="1"/>
          </p:cNvPicPr>
          <p:nvPr/>
        </p:nvPicPr>
        <p:blipFill>
          <a:blip r:embed="rId2" cstate="print"/>
          <a:srcRect/>
          <a:stretch>
            <a:fillRect/>
          </a:stretch>
        </p:blipFill>
        <p:spPr bwMode="auto">
          <a:xfrm>
            <a:off x="611560" y="1257358"/>
            <a:ext cx="3384376" cy="4343284"/>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355976" y="3645024"/>
            <a:ext cx="4572000" cy="1477328"/>
          </a:xfrm>
          <a:prstGeom prst="rect">
            <a:avLst/>
          </a:prstGeom>
        </p:spPr>
        <p:txBody>
          <a:bodyPr>
            <a:spAutoFit/>
          </a:bodyPr>
          <a:lstStyle/>
          <a:p>
            <a:r>
              <a:rPr lang="tr-TR" dirty="0" smtClean="0"/>
              <a:t>1989'da Hıfzı </a:t>
            </a:r>
            <a:r>
              <a:rPr lang="tr-TR" dirty="0" err="1" smtClean="0"/>
              <a:t>Veldet</a:t>
            </a:r>
            <a:r>
              <a:rPr lang="tr-TR" dirty="0" smtClean="0"/>
              <a:t> </a:t>
            </a:r>
            <a:r>
              <a:rPr lang="tr-TR" dirty="0" err="1" smtClean="0"/>
              <a:t>Velidedeoğlu</a:t>
            </a:r>
            <a:r>
              <a:rPr lang="tr-TR" dirty="0" smtClean="0"/>
              <a:t>, Bahri Savcı, </a:t>
            </a:r>
            <a:r>
              <a:rPr lang="tr-TR" dirty="0" err="1" smtClean="0"/>
              <a:t>Münci</a:t>
            </a:r>
            <a:r>
              <a:rPr lang="tr-TR" dirty="0" smtClean="0"/>
              <a:t> </a:t>
            </a:r>
            <a:r>
              <a:rPr lang="tr-TR" dirty="0" err="1" smtClean="0"/>
              <a:t>Kapani</a:t>
            </a:r>
            <a:r>
              <a:rPr lang="tr-TR" dirty="0" smtClean="0"/>
              <a:t> ve Bahriye </a:t>
            </a:r>
            <a:r>
              <a:rPr lang="tr-TR" dirty="0" err="1" smtClean="0"/>
              <a:t>Üçok</a:t>
            </a:r>
            <a:r>
              <a:rPr lang="tr-TR" dirty="0" smtClean="0"/>
              <a:t> gibi aydınlarla birlikte Atatürkçü Düşünce Derneği'ni kurdu. </a:t>
            </a:r>
            <a:br>
              <a:rPr lang="tr-TR" dirty="0" smtClean="0"/>
            </a:br>
            <a:r>
              <a:rPr lang="tr-TR" dirty="0" smtClean="0"/>
              <a:t>31 Ocak 1990 günü Ankara Bahçelievler'deki evinin önünde kurşunlanarak öldürüldü.</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23</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427984" y="1196752"/>
            <a:ext cx="4572000" cy="923330"/>
          </a:xfrm>
          <a:prstGeom prst="rect">
            <a:avLst/>
          </a:prstGeom>
        </p:spPr>
        <p:txBody>
          <a:bodyPr>
            <a:spAutoFit/>
          </a:bodyPr>
          <a:lstStyle/>
          <a:p>
            <a:r>
              <a:rPr lang="tr-TR" dirty="0" smtClean="0"/>
              <a:t>13 Ekim 1991 - MİT (Milli İstihbarat Teşkilatı) eski müsteşarı emekli Orgeneral Adnan </a:t>
            </a:r>
            <a:r>
              <a:rPr lang="tr-TR" dirty="0" err="1" smtClean="0"/>
              <a:t>Ersöz</a:t>
            </a:r>
            <a:r>
              <a:rPr lang="tr-TR" dirty="0" smtClean="0"/>
              <a:t>, öldürüldü.</a:t>
            </a:r>
            <a:endParaRPr lang="tr-TR" dirty="0"/>
          </a:p>
        </p:txBody>
      </p:sp>
      <p:pic>
        <p:nvPicPr>
          <p:cNvPr id="38914" name="Picture 2" descr="Mit eski müsteşarı Adnan Ersöz öldürüldü"/>
          <p:cNvPicPr>
            <a:picLocks noChangeAspect="1" noChangeArrowheads="1"/>
          </p:cNvPicPr>
          <p:nvPr/>
        </p:nvPicPr>
        <p:blipFill>
          <a:blip r:embed="rId2" cstate="print"/>
          <a:srcRect/>
          <a:stretch>
            <a:fillRect/>
          </a:stretch>
        </p:blipFill>
        <p:spPr bwMode="auto">
          <a:xfrm>
            <a:off x="323528" y="935222"/>
            <a:ext cx="3664325" cy="4987555"/>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427984" y="2132856"/>
            <a:ext cx="4572000" cy="3416320"/>
          </a:xfrm>
          <a:prstGeom prst="rect">
            <a:avLst/>
          </a:prstGeom>
        </p:spPr>
        <p:txBody>
          <a:bodyPr>
            <a:spAutoFit/>
          </a:bodyPr>
          <a:lstStyle/>
          <a:p>
            <a:r>
              <a:rPr lang="tr-TR" dirty="0" smtClean="0"/>
              <a:t>MİT (Milli İstihbarat Teşkilatı) eski müsteşarı emekli Orgeneral Adnan </a:t>
            </a:r>
            <a:r>
              <a:rPr lang="tr-TR" dirty="0" err="1" smtClean="0"/>
              <a:t>Ersöz</a:t>
            </a:r>
            <a:r>
              <a:rPr lang="tr-TR" dirty="0" smtClean="0"/>
              <a:t>, öldürüldü. </a:t>
            </a:r>
            <a:r>
              <a:rPr lang="tr-TR" dirty="0" err="1" smtClean="0"/>
              <a:t>Ersöz'ü</a:t>
            </a:r>
            <a:r>
              <a:rPr lang="tr-TR" dirty="0" smtClean="0"/>
              <a:t> Devrimci-Sol örgütü militanlarının öldürdüğü açıklandı. </a:t>
            </a:r>
            <a:br>
              <a:rPr lang="tr-TR" dirty="0" smtClean="0"/>
            </a:br>
            <a:r>
              <a:rPr lang="tr-TR" dirty="0" smtClean="0"/>
              <a:t/>
            </a:r>
            <a:br>
              <a:rPr lang="tr-TR" dirty="0" smtClean="0"/>
            </a:br>
            <a:r>
              <a:rPr lang="tr-TR" dirty="0" smtClean="0"/>
              <a:t>13 Temmuz 1978 Milli İstihbarat Teşkilatı Müsteşarlığı görevine atandı. 19 Kasım 1979 görevinden istifa etti. </a:t>
            </a:r>
            <a:br>
              <a:rPr lang="tr-TR" dirty="0" smtClean="0"/>
            </a:br>
            <a:r>
              <a:rPr lang="tr-TR" dirty="0" smtClean="0"/>
              <a:t/>
            </a:r>
            <a:br>
              <a:rPr lang="tr-TR" dirty="0" smtClean="0"/>
            </a:br>
            <a:r>
              <a:rPr lang="tr-TR" dirty="0" smtClean="0"/>
              <a:t>İstanbul Göztepe'deki evinde biri kadın üç kişi tarafından silahlı saldırıya uğrayarak hayatını kaybetti. Olayı, DEV-SOL üstlendi.</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24</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uğgeneral Temel Cingöz öldürüldü"/>
          <p:cNvPicPr>
            <a:picLocks noChangeAspect="1" noChangeArrowheads="1"/>
          </p:cNvPicPr>
          <p:nvPr/>
        </p:nvPicPr>
        <p:blipFill>
          <a:blip r:embed="rId2" cstate="print"/>
          <a:srcRect/>
          <a:stretch>
            <a:fillRect/>
          </a:stretch>
        </p:blipFill>
        <p:spPr bwMode="auto">
          <a:xfrm>
            <a:off x="395536" y="1700808"/>
            <a:ext cx="3802023" cy="3456384"/>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427984" y="1628800"/>
            <a:ext cx="4572000" cy="923330"/>
          </a:xfrm>
          <a:prstGeom prst="rect">
            <a:avLst/>
          </a:prstGeom>
        </p:spPr>
        <p:txBody>
          <a:bodyPr>
            <a:spAutoFit/>
          </a:bodyPr>
          <a:lstStyle/>
          <a:p>
            <a:r>
              <a:rPr lang="tr-TR" dirty="0" smtClean="0"/>
              <a:t>27 Mayıs 1991 - Adana Bölge Jandarma Komutanı Tuğgeneral Temel Cingöz suikast sonucu öldürüldü</a:t>
            </a:r>
            <a:endParaRPr lang="tr-TR" dirty="0"/>
          </a:p>
        </p:txBody>
      </p:sp>
      <p:sp>
        <p:nvSpPr>
          <p:cNvPr id="4" name="3 Dikdörtgen"/>
          <p:cNvSpPr/>
          <p:nvPr/>
        </p:nvSpPr>
        <p:spPr>
          <a:xfrm>
            <a:off x="4427984" y="2996952"/>
            <a:ext cx="4572000" cy="2308324"/>
          </a:xfrm>
          <a:prstGeom prst="rect">
            <a:avLst/>
          </a:prstGeom>
        </p:spPr>
        <p:txBody>
          <a:bodyPr>
            <a:spAutoFit/>
          </a:bodyPr>
          <a:lstStyle/>
          <a:p>
            <a:r>
              <a:rPr lang="tr-TR" dirty="0" smtClean="0"/>
              <a:t>1988 - 1990yılları arasında Siirt İl Jandarma Alay Komutanlığı yaptı. </a:t>
            </a:r>
            <a:br>
              <a:rPr lang="tr-TR" dirty="0" smtClean="0"/>
            </a:br>
            <a:r>
              <a:rPr lang="tr-TR" dirty="0" smtClean="0"/>
              <a:t/>
            </a:r>
            <a:br>
              <a:rPr lang="tr-TR" dirty="0" smtClean="0"/>
            </a:br>
            <a:r>
              <a:rPr lang="tr-TR" dirty="0" smtClean="0"/>
              <a:t>Adana Bölge Jandarma Komutanı olarak görev yaparken, 23 Mayıs 1991 Perşembe günü. Yeni Baraj Mahallesi'ndeki evinden otomobiliyle göreve giderken dört Dev-Sol militanı tarafından çapraz ateşe alınarak kurşunlandı. </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25</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412776"/>
            <a:ext cx="4572000" cy="646331"/>
          </a:xfrm>
          <a:prstGeom prst="rect">
            <a:avLst/>
          </a:prstGeom>
        </p:spPr>
        <p:txBody>
          <a:bodyPr>
            <a:spAutoFit/>
          </a:bodyPr>
          <a:lstStyle/>
          <a:p>
            <a:r>
              <a:rPr lang="tr-TR" dirty="0" smtClean="0"/>
              <a:t>30 Ocak 1991 - Korgeneral Hulusi Sayın silahlı saldırı sonucu öldürüldü</a:t>
            </a:r>
            <a:endParaRPr lang="tr-TR" dirty="0"/>
          </a:p>
        </p:txBody>
      </p:sp>
      <p:pic>
        <p:nvPicPr>
          <p:cNvPr id="36866" name="Picture 2" descr="Korgeneral Hulusi Sayın öldürüldü"/>
          <p:cNvPicPr>
            <a:picLocks noChangeAspect="1" noChangeArrowheads="1"/>
          </p:cNvPicPr>
          <p:nvPr/>
        </p:nvPicPr>
        <p:blipFill>
          <a:blip r:embed="rId2" cstate="print"/>
          <a:srcRect/>
          <a:stretch>
            <a:fillRect/>
          </a:stretch>
        </p:blipFill>
        <p:spPr bwMode="auto">
          <a:xfrm>
            <a:off x="611560" y="1052736"/>
            <a:ext cx="3451834" cy="4752528"/>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572000" y="2276872"/>
            <a:ext cx="4572000" cy="3139321"/>
          </a:xfrm>
          <a:prstGeom prst="rect">
            <a:avLst/>
          </a:prstGeom>
        </p:spPr>
        <p:txBody>
          <a:bodyPr>
            <a:spAutoFit/>
          </a:bodyPr>
          <a:lstStyle/>
          <a:p>
            <a:r>
              <a:rPr lang="tr-TR" dirty="0" smtClean="0"/>
              <a:t>Başbakanlık </a:t>
            </a:r>
            <a:r>
              <a:rPr lang="tr-TR" dirty="0" err="1" smtClean="0"/>
              <a:t>başmüşavirliği</a:t>
            </a:r>
            <a:r>
              <a:rPr lang="tr-TR" dirty="0" smtClean="0"/>
              <a:t> görevini ifa ederken 30 Ocak 1991 tarihinde Ankara'da evinin önünde uğradığı silahlı saldırı sonucu öldürüldü. </a:t>
            </a:r>
            <a:br>
              <a:rPr lang="tr-TR" dirty="0" smtClean="0"/>
            </a:br>
            <a:r>
              <a:rPr lang="tr-TR" dirty="0" smtClean="0"/>
              <a:t/>
            </a:r>
            <a:br>
              <a:rPr lang="tr-TR" dirty="0" smtClean="0"/>
            </a:br>
            <a:r>
              <a:rPr lang="tr-TR" dirty="0" smtClean="0"/>
              <a:t>Gazeteleri arayan bir kişi eylemi yasa dışı Dev-Sol Silahlı Devrim Birlikleri Örgütü adına üstlenirken, Emniyet Genel Müdürü Necati </a:t>
            </a:r>
            <a:r>
              <a:rPr lang="tr-TR" dirty="0" err="1" smtClean="0"/>
              <a:t>Bilican</a:t>
            </a:r>
            <a:r>
              <a:rPr lang="tr-TR" dirty="0" smtClean="0"/>
              <a:t> ise olay yerinde Kürdistan Ulusal Kurtuluş </a:t>
            </a:r>
            <a:r>
              <a:rPr lang="tr-TR" dirty="0" err="1" smtClean="0"/>
              <a:t>örgütü'nün</a:t>
            </a:r>
            <a:r>
              <a:rPr lang="tr-TR" dirty="0" smtClean="0"/>
              <a:t> bir bildirisinin bulunduğunu açıklamıştır.</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26</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211960" y="1052736"/>
            <a:ext cx="4572000" cy="646331"/>
          </a:xfrm>
          <a:prstGeom prst="rect">
            <a:avLst/>
          </a:prstGeom>
        </p:spPr>
        <p:txBody>
          <a:bodyPr>
            <a:spAutoFit/>
          </a:bodyPr>
          <a:lstStyle/>
          <a:p>
            <a:r>
              <a:rPr lang="tr-TR" dirty="0" smtClean="0"/>
              <a:t>20 Eylül 1992 -  Özgür Gündem gazetesi yazarı Musa </a:t>
            </a:r>
            <a:r>
              <a:rPr lang="tr-TR" dirty="0" err="1" smtClean="0"/>
              <a:t>Anter</a:t>
            </a:r>
            <a:r>
              <a:rPr lang="tr-TR" dirty="0" smtClean="0"/>
              <a:t> Diyarbakır'da öldürüldü.</a:t>
            </a:r>
            <a:endParaRPr lang="tr-TR" dirty="0"/>
          </a:p>
        </p:txBody>
      </p:sp>
      <p:pic>
        <p:nvPicPr>
          <p:cNvPr id="35842" name="Picture 2" descr="Musa Anter öldürüldü"/>
          <p:cNvPicPr>
            <a:picLocks noChangeAspect="1" noChangeArrowheads="1"/>
          </p:cNvPicPr>
          <p:nvPr/>
        </p:nvPicPr>
        <p:blipFill>
          <a:blip r:embed="rId2" cstate="print"/>
          <a:srcRect/>
          <a:stretch>
            <a:fillRect/>
          </a:stretch>
        </p:blipFill>
        <p:spPr bwMode="auto">
          <a:xfrm>
            <a:off x="251520" y="1628800"/>
            <a:ext cx="3600400" cy="3600400"/>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211960" y="1916832"/>
            <a:ext cx="4572000" cy="3970318"/>
          </a:xfrm>
          <a:prstGeom prst="rect">
            <a:avLst/>
          </a:prstGeom>
        </p:spPr>
        <p:txBody>
          <a:bodyPr>
            <a:spAutoFit/>
          </a:bodyPr>
          <a:lstStyle/>
          <a:p>
            <a:r>
              <a:rPr lang="tr-TR" dirty="0" smtClean="0"/>
              <a:t>Canip Yıldırım ve Yusuf </a:t>
            </a:r>
            <a:r>
              <a:rPr lang="tr-TR" dirty="0" err="1" smtClean="0"/>
              <a:t>Azizoğlu</a:t>
            </a:r>
            <a:r>
              <a:rPr lang="tr-TR" dirty="0" smtClean="0"/>
              <a:t> ile birlikte İleri Yurt gazetesini çıkaran Musa </a:t>
            </a:r>
            <a:r>
              <a:rPr lang="tr-TR" dirty="0" err="1" smtClean="0"/>
              <a:t>Anter</a:t>
            </a:r>
            <a:r>
              <a:rPr lang="tr-TR" dirty="0" smtClean="0"/>
              <a:t>, yayımladığı Kürtçe şiiri "</a:t>
            </a:r>
            <a:r>
              <a:rPr lang="tr-TR" dirty="0" err="1" smtClean="0"/>
              <a:t>Qimil</a:t>
            </a:r>
            <a:r>
              <a:rPr lang="tr-TR" dirty="0" smtClean="0"/>
              <a:t> / Kımıl" sebebiyle 1959 yılında 49’lar Davası ile idamla yargılandı. </a:t>
            </a:r>
            <a:br>
              <a:rPr lang="tr-TR" dirty="0" smtClean="0"/>
            </a:br>
            <a:r>
              <a:rPr lang="tr-TR" dirty="0" smtClean="0"/>
              <a:t>27 Mayıs Darbesi'nde aftan yararlanarak serbest kalan </a:t>
            </a:r>
            <a:r>
              <a:rPr lang="tr-TR" dirty="0" err="1" smtClean="0"/>
              <a:t>Anter</a:t>
            </a:r>
            <a:r>
              <a:rPr lang="tr-TR" dirty="0" smtClean="0"/>
              <a:t>, cezaevinden çıktıktan sonra </a:t>
            </a:r>
            <a:r>
              <a:rPr lang="tr-TR" dirty="0" err="1" smtClean="0"/>
              <a:t>Deng</a:t>
            </a:r>
            <a:r>
              <a:rPr lang="tr-TR" dirty="0" smtClean="0"/>
              <a:t>, Barış Dünyası ve Yön dergilerinde yazdı. </a:t>
            </a:r>
            <a:br>
              <a:rPr lang="tr-TR" dirty="0" smtClean="0"/>
            </a:br>
            <a:r>
              <a:rPr lang="tr-TR" dirty="0" smtClean="0"/>
              <a:t/>
            </a:r>
            <a:br>
              <a:rPr lang="tr-TR" dirty="0" smtClean="0"/>
            </a:br>
            <a:r>
              <a:rPr lang="tr-TR" dirty="0" smtClean="0"/>
              <a:t>20 Eylül 1992'de Diyarbakır'ın </a:t>
            </a:r>
            <a:r>
              <a:rPr lang="tr-TR" dirty="0" err="1" smtClean="0"/>
              <a:t>Seyrantepe</a:t>
            </a:r>
            <a:r>
              <a:rPr lang="tr-TR" dirty="0" smtClean="0"/>
              <a:t> Mahallesinde uğradığı silahlı saldırıda sol bacağına iki, kalbi ve kafasına birer kurşun sıkılarak öldürüldü</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27</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484784"/>
            <a:ext cx="4572000" cy="1200329"/>
          </a:xfrm>
          <a:prstGeom prst="rect">
            <a:avLst/>
          </a:prstGeom>
        </p:spPr>
        <p:txBody>
          <a:bodyPr>
            <a:spAutoFit/>
          </a:bodyPr>
          <a:lstStyle/>
          <a:p>
            <a:r>
              <a:rPr lang="tr-TR" dirty="0" smtClean="0"/>
              <a:t>4 Kasım 1993 - Cem </a:t>
            </a:r>
            <a:r>
              <a:rPr lang="tr-TR" dirty="0" err="1" smtClean="0"/>
              <a:t>Ersever</a:t>
            </a:r>
            <a:r>
              <a:rPr lang="tr-TR" dirty="0" smtClean="0"/>
              <a:t> öldürüldü</a:t>
            </a:r>
          </a:p>
          <a:p>
            <a:r>
              <a:rPr lang="tr-TR" dirty="0" smtClean="0"/>
              <a:t>Jandarma subayı emekli binbaşı Ahmet Cem </a:t>
            </a:r>
            <a:r>
              <a:rPr lang="tr-TR" dirty="0" err="1" smtClean="0"/>
              <a:t>Ersever</a:t>
            </a:r>
            <a:r>
              <a:rPr lang="tr-TR" dirty="0" smtClean="0"/>
              <a:t>. JİTEM adlı </a:t>
            </a:r>
            <a:r>
              <a:rPr lang="tr-TR" dirty="0" err="1" smtClean="0"/>
              <a:t>varolduğu</a:t>
            </a:r>
            <a:r>
              <a:rPr lang="tr-TR" dirty="0" smtClean="0"/>
              <a:t> iddia edilen birimin kilit isimlerinden biriydi.</a:t>
            </a:r>
            <a:endParaRPr lang="tr-TR" dirty="0"/>
          </a:p>
        </p:txBody>
      </p:sp>
      <p:pic>
        <p:nvPicPr>
          <p:cNvPr id="34818" name="Picture 2" descr="Cem Ersever öldürüldü"/>
          <p:cNvPicPr>
            <a:picLocks noChangeAspect="1" noChangeArrowheads="1"/>
          </p:cNvPicPr>
          <p:nvPr/>
        </p:nvPicPr>
        <p:blipFill>
          <a:blip r:embed="rId2" cstate="print"/>
          <a:srcRect/>
          <a:stretch>
            <a:fillRect/>
          </a:stretch>
        </p:blipFill>
        <p:spPr bwMode="auto">
          <a:xfrm>
            <a:off x="179512" y="2025013"/>
            <a:ext cx="4211960" cy="2807974"/>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572000" y="2780928"/>
            <a:ext cx="4572000" cy="2031325"/>
          </a:xfrm>
          <a:prstGeom prst="rect">
            <a:avLst/>
          </a:prstGeom>
        </p:spPr>
        <p:txBody>
          <a:bodyPr>
            <a:spAutoFit/>
          </a:bodyPr>
          <a:lstStyle/>
          <a:p>
            <a:r>
              <a:rPr lang="tr-TR" dirty="0" smtClean="0"/>
              <a:t>Cem </a:t>
            </a:r>
            <a:r>
              <a:rPr lang="tr-TR" dirty="0" err="1" smtClean="0"/>
              <a:t>Ersever</a:t>
            </a:r>
            <a:r>
              <a:rPr lang="tr-TR" dirty="0" smtClean="0"/>
              <a:t>, Güneydoğu Anadolu'da PKK ile yapılan terörist ve istihbarat çalışmalarının tümünde yer almış, silahlı çatışmalara bizzat katılmış, tüm faaliyetleri yönetmiş, PKK'ya yardım ve yataklık eden kişi ve gruplarla irtibat kurmuş, bunları tam yetkiyle ve Komutanlığa doğrudan bağlı olarak yürütmüştür. </a:t>
            </a:r>
            <a:endParaRPr lang="tr-TR" dirty="0"/>
          </a:p>
        </p:txBody>
      </p:sp>
      <p:sp>
        <p:nvSpPr>
          <p:cNvPr id="5" name="4 Dikdörtgen"/>
          <p:cNvSpPr/>
          <p:nvPr/>
        </p:nvSpPr>
        <p:spPr>
          <a:xfrm>
            <a:off x="4572000" y="4941168"/>
            <a:ext cx="4572000" cy="646331"/>
          </a:xfrm>
          <a:prstGeom prst="rect">
            <a:avLst/>
          </a:prstGeom>
        </p:spPr>
        <p:txBody>
          <a:bodyPr>
            <a:spAutoFit/>
          </a:bodyPr>
          <a:lstStyle/>
          <a:p>
            <a:r>
              <a:rPr lang="tr-TR" dirty="0" smtClean="0"/>
              <a:t>Cem </a:t>
            </a:r>
            <a:r>
              <a:rPr lang="tr-TR" dirty="0" err="1" smtClean="0"/>
              <a:t>Ersever'in</a:t>
            </a:r>
            <a:r>
              <a:rPr lang="tr-TR" dirty="0" smtClean="0"/>
              <a:t> cesedi elleri önden bağlanmış kafasına iki el ateş edilmiş şekilde bulundu. </a:t>
            </a:r>
            <a:endParaRPr lang="tr-TR" dirty="0"/>
          </a:p>
        </p:txBody>
      </p:sp>
      <p:sp>
        <p:nvSpPr>
          <p:cNvPr id="6" name="5 Slayt Numarası Yer Tutucusu"/>
          <p:cNvSpPr>
            <a:spLocks noGrp="1"/>
          </p:cNvSpPr>
          <p:nvPr>
            <p:ph type="sldNum" sz="quarter" idx="12"/>
          </p:nvPr>
        </p:nvSpPr>
        <p:spPr/>
        <p:txBody>
          <a:bodyPr/>
          <a:lstStyle/>
          <a:p>
            <a:fld id="{61E23A7F-0AFE-415B-BCC1-9954C67CC7FB}" type="slidenum">
              <a:rPr lang="tr-TR" smtClean="0"/>
              <a:pPr/>
              <a:t>28</a:t>
            </a:fld>
            <a:endParaRPr lang="tr-TR"/>
          </a:p>
        </p:txBody>
      </p:sp>
      <p:pic>
        <p:nvPicPr>
          <p:cNvPr id="7" name="6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988840"/>
            <a:ext cx="4572000" cy="646331"/>
          </a:xfrm>
          <a:prstGeom prst="rect">
            <a:avLst/>
          </a:prstGeom>
        </p:spPr>
        <p:txBody>
          <a:bodyPr>
            <a:spAutoFit/>
          </a:bodyPr>
          <a:lstStyle/>
          <a:p>
            <a:r>
              <a:rPr lang="tr-TR" dirty="0" smtClean="0"/>
              <a:t>22 Ekim 1993 - Diyarbakır Jandarma Bölge Komutanı Bahtiyar Aydın öldürüldü</a:t>
            </a:r>
          </a:p>
        </p:txBody>
      </p:sp>
      <p:sp>
        <p:nvSpPr>
          <p:cNvPr id="3" name="2 Dikdörtgen"/>
          <p:cNvSpPr/>
          <p:nvPr/>
        </p:nvSpPr>
        <p:spPr>
          <a:xfrm>
            <a:off x="4572000" y="2780928"/>
            <a:ext cx="4572000" cy="2031325"/>
          </a:xfrm>
          <a:prstGeom prst="rect">
            <a:avLst/>
          </a:prstGeom>
        </p:spPr>
        <p:txBody>
          <a:bodyPr wrap="square">
            <a:spAutoFit/>
          </a:bodyPr>
          <a:lstStyle/>
          <a:p>
            <a:r>
              <a:rPr lang="tr-TR" dirty="0" smtClean="0"/>
              <a:t>1993'te Diyarbakır Jandarma Bölge Komutanı oldu. Bölgede, halka yakın ve yasadışı şiddet yöntemlerini tasvip etmeyen bir asker olarak tanınan Bahtiyar Aydın, 22 Ekim 1993 tarihinde Lice Asayiş Bölük Komutanlığı binası önünde vurularak öldürüldü. Bahtiyar Aydın suikastının PKK tarafından gerçekleştirildiği duyuruldu. </a:t>
            </a:r>
            <a:endParaRPr lang="tr-TR" dirty="0"/>
          </a:p>
        </p:txBody>
      </p:sp>
      <p:pic>
        <p:nvPicPr>
          <p:cNvPr id="33794" name="Picture 2" descr="Diyarbakır Jandarma Bölge Komutanı Bahtiyar Aydın öldürüldü"/>
          <p:cNvPicPr>
            <a:picLocks noChangeAspect="1" noChangeArrowheads="1"/>
          </p:cNvPicPr>
          <p:nvPr/>
        </p:nvPicPr>
        <p:blipFill>
          <a:blip r:embed="rId2" cstate="print"/>
          <a:srcRect/>
          <a:stretch>
            <a:fillRect/>
          </a:stretch>
        </p:blipFill>
        <p:spPr bwMode="auto">
          <a:xfrm>
            <a:off x="179512" y="2006842"/>
            <a:ext cx="4084144" cy="2844316"/>
          </a:xfrm>
          <a:prstGeom prst="rect">
            <a:avLst/>
          </a:prstGeom>
          <a:ln>
            <a:noFill/>
          </a:ln>
          <a:effectLst>
            <a:outerShdw blurRad="292100" dist="139700" dir="2700000" algn="tl" rotWithShape="0">
              <a:srgbClr val="333333">
                <a:alpha val="65000"/>
              </a:srgbClr>
            </a:outerShdw>
          </a:effectLst>
        </p:spPr>
      </p:pic>
      <p:sp>
        <p:nvSpPr>
          <p:cNvPr id="5" name="4 Slayt Numarası Yer Tutucusu"/>
          <p:cNvSpPr>
            <a:spLocks noGrp="1"/>
          </p:cNvSpPr>
          <p:nvPr>
            <p:ph type="sldNum" sz="quarter" idx="12"/>
          </p:nvPr>
        </p:nvSpPr>
        <p:spPr/>
        <p:txBody>
          <a:bodyPr/>
          <a:lstStyle/>
          <a:p>
            <a:fld id="{61E23A7F-0AFE-415B-BCC1-9954C67CC7FB}" type="slidenum">
              <a:rPr lang="tr-TR" smtClean="0"/>
              <a:pPr/>
              <a:t>29</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rabzon Milletvekili Ali Şükrü Bey öldürülmesi"/>
          <p:cNvPicPr>
            <a:picLocks noChangeAspect="1" noChangeArrowheads="1"/>
          </p:cNvPicPr>
          <p:nvPr/>
        </p:nvPicPr>
        <p:blipFill>
          <a:blip r:embed="rId2" cstate="print"/>
          <a:srcRect/>
          <a:stretch>
            <a:fillRect/>
          </a:stretch>
        </p:blipFill>
        <p:spPr bwMode="auto">
          <a:xfrm>
            <a:off x="395536" y="1106141"/>
            <a:ext cx="3528392" cy="4645718"/>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283968" y="1340768"/>
            <a:ext cx="4572000" cy="646331"/>
          </a:xfrm>
          <a:prstGeom prst="rect">
            <a:avLst/>
          </a:prstGeom>
        </p:spPr>
        <p:txBody>
          <a:bodyPr>
            <a:spAutoFit/>
          </a:bodyPr>
          <a:lstStyle/>
          <a:p>
            <a:r>
              <a:rPr lang="tr-TR" dirty="0"/>
              <a:t>27 Mart 1923 - Trabzon Milletvekili Ali Şükrü Bey </a:t>
            </a:r>
            <a:r>
              <a:rPr lang="tr-TR" dirty="0" smtClean="0"/>
              <a:t>öldürüldü</a:t>
            </a:r>
            <a:endParaRPr lang="tr-TR" dirty="0"/>
          </a:p>
        </p:txBody>
      </p:sp>
      <p:sp>
        <p:nvSpPr>
          <p:cNvPr id="4" name="3 Dikdörtgen"/>
          <p:cNvSpPr/>
          <p:nvPr/>
        </p:nvSpPr>
        <p:spPr>
          <a:xfrm>
            <a:off x="4283968" y="2060848"/>
            <a:ext cx="4572000" cy="3693319"/>
          </a:xfrm>
          <a:prstGeom prst="rect">
            <a:avLst/>
          </a:prstGeom>
        </p:spPr>
        <p:txBody>
          <a:bodyPr>
            <a:spAutoFit/>
          </a:bodyPr>
          <a:lstStyle/>
          <a:p>
            <a:r>
              <a:rPr lang="tr-TR" dirty="0"/>
              <a:t>Ali Şükrü Bey Son Osmanlı Meclis-i </a:t>
            </a:r>
            <a:r>
              <a:rPr lang="tr-TR" dirty="0" err="1"/>
              <a:t>Mebusanı</a:t>
            </a:r>
            <a:r>
              <a:rPr lang="tr-TR" dirty="0"/>
              <a:t> ve 1. TBMM'de Trabzon milletvekili olarak yer aldı. </a:t>
            </a:r>
            <a:r>
              <a:rPr lang="tr-TR" dirty="0" smtClean="0"/>
              <a:t/>
            </a:r>
            <a:br>
              <a:rPr lang="tr-TR" dirty="0" smtClean="0"/>
            </a:br>
            <a:r>
              <a:rPr lang="tr-TR" dirty="0"/>
              <a:t>1. TBMM'de Mustafa Kemal'e karşı en sert muhalefeti ortaya koyan milletvekili olarak tanındı ve bir suikast sonucu öldürüldü. </a:t>
            </a:r>
            <a:r>
              <a:rPr lang="tr-TR" dirty="0" smtClean="0"/>
              <a:t/>
            </a:r>
            <a:br>
              <a:rPr lang="tr-TR" dirty="0" smtClean="0"/>
            </a:br>
            <a:r>
              <a:rPr lang="tr-TR" dirty="0" smtClean="0"/>
              <a:t/>
            </a:r>
            <a:br>
              <a:rPr lang="tr-TR" dirty="0" smtClean="0"/>
            </a:br>
            <a:r>
              <a:rPr lang="tr-TR" dirty="0"/>
              <a:t>Ali Şükrü Bey, 27 Mart 1923 </a:t>
            </a:r>
            <a:r>
              <a:rPr lang="tr-TR" dirty="0" smtClean="0"/>
              <a:t>tarihinde </a:t>
            </a:r>
            <a:r>
              <a:rPr lang="tr-TR" dirty="0"/>
              <a:t>ortadan kayboldu. 1 Nisan günü Ali Şükrü Bey'in cesedi, Ankara’nın </a:t>
            </a:r>
            <a:r>
              <a:rPr lang="tr-TR" dirty="0" err="1" smtClean="0"/>
              <a:t>Münye</a:t>
            </a:r>
            <a:r>
              <a:rPr lang="tr-TR" dirty="0" smtClean="0"/>
              <a:t> </a:t>
            </a:r>
            <a:r>
              <a:rPr lang="tr-TR" dirty="0"/>
              <a:t>Köyü civarında bulundu. Boğularak öldürülmüştü.Meclise katillerin meclis kapısı önünde asılarak teşhiri için yasa teklifi </a:t>
            </a:r>
            <a:r>
              <a:rPr lang="tr-TR" dirty="0" smtClean="0"/>
              <a:t>verildi..</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3</a:t>
            </a:fld>
            <a:endParaRPr lang="tr-TR"/>
          </a:p>
        </p:txBody>
      </p:sp>
      <p:pic>
        <p:nvPicPr>
          <p:cNvPr id="7" name="6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572000" y="764704"/>
            <a:ext cx="4572000" cy="1754326"/>
          </a:xfrm>
          <a:prstGeom prst="rect">
            <a:avLst/>
          </a:prstGeom>
        </p:spPr>
        <p:txBody>
          <a:bodyPr>
            <a:spAutoFit/>
          </a:bodyPr>
          <a:lstStyle/>
          <a:p>
            <a:r>
              <a:rPr lang="tr-TR" dirty="0" smtClean="0"/>
              <a:t>17 Şubat 1993 - Orgeneral Eşref Bitlis ölümü</a:t>
            </a:r>
          </a:p>
          <a:p>
            <a:r>
              <a:rPr lang="tr-TR" dirty="0" smtClean="0"/>
              <a:t>Jandarma Genel Komutanı Orgeneral Eşref Bitlis'in bulunduğu askeri uçak Ankara Güvercinlik alanından kalktıktan hemen sonra düştü Eşref Bitlis ile beraberindeki 3 subay ve bir astsubay da öldü</a:t>
            </a:r>
            <a:endParaRPr lang="tr-TR" dirty="0"/>
          </a:p>
        </p:txBody>
      </p:sp>
      <p:sp>
        <p:nvSpPr>
          <p:cNvPr id="5" name="4 Dikdörtgen"/>
          <p:cNvSpPr/>
          <p:nvPr/>
        </p:nvSpPr>
        <p:spPr>
          <a:xfrm>
            <a:off x="4572000" y="2564904"/>
            <a:ext cx="4572000" cy="3416320"/>
          </a:xfrm>
          <a:prstGeom prst="rect">
            <a:avLst/>
          </a:prstGeom>
        </p:spPr>
        <p:txBody>
          <a:bodyPr>
            <a:spAutoFit/>
          </a:bodyPr>
          <a:lstStyle/>
          <a:p>
            <a:r>
              <a:rPr lang="tr-TR" dirty="0" smtClean="0"/>
              <a:t>7 Şubat 1993'te açıklama yaptı: "İncirlik Üssü'nden kalkan ABD uçakları, PKK'ya yardım dağıtıyor." </a:t>
            </a:r>
            <a:br>
              <a:rPr lang="tr-TR" dirty="0" smtClean="0"/>
            </a:br>
            <a:r>
              <a:rPr lang="tr-TR" dirty="0" smtClean="0"/>
              <a:t/>
            </a:r>
            <a:br>
              <a:rPr lang="tr-TR" dirty="0" smtClean="0"/>
            </a:br>
            <a:r>
              <a:rPr lang="tr-TR" dirty="0" smtClean="0"/>
              <a:t>Eşref Bitlis, 17 Şubat 1993'te </a:t>
            </a:r>
            <a:r>
              <a:rPr lang="tr-TR" dirty="0" err="1" smtClean="0"/>
              <a:t>Beechcraft</a:t>
            </a:r>
            <a:r>
              <a:rPr lang="tr-TR" dirty="0" smtClean="0"/>
              <a:t> B200 </a:t>
            </a:r>
            <a:r>
              <a:rPr lang="tr-TR" dirty="0" err="1" smtClean="0"/>
              <a:t>King</a:t>
            </a:r>
            <a:r>
              <a:rPr lang="tr-TR" dirty="0" smtClean="0"/>
              <a:t> </a:t>
            </a:r>
            <a:r>
              <a:rPr lang="tr-TR" dirty="0" err="1" smtClean="0"/>
              <a:t>Air</a:t>
            </a:r>
            <a:r>
              <a:rPr lang="tr-TR" dirty="0" smtClean="0"/>
              <a:t> tipi uçağın düşmesi sonucu beraberindeki 3 subay ve bir astsubayla öldü. </a:t>
            </a:r>
            <a:br>
              <a:rPr lang="tr-TR" dirty="0" smtClean="0"/>
            </a:br>
            <a:r>
              <a:rPr lang="tr-TR" dirty="0" smtClean="0"/>
              <a:t/>
            </a:r>
            <a:br>
              <a:rPr lang="tr-TR" dirty="0" smtClean="0"/>
            </a:br>
            <a:r>
              <a:rPr lang="tr-TR" dirty="0" smtClean="0"/>
              <a:t>Daha sonra Rıdvan Özden ve Bahtiyar Aydın gibi Bitlis'in ekibi içinde yer alan bazı yüksek rütbeli askerler de görevi başında öldü. </a:t>
            </a:r>
            <a:br>
              <a:rPr lang="tr-TR" dirty="0" smtClean="0"/>
            </a:br>
            <a:endParaRPr lang="tr-TR" dirty="0"/>
          </a:p>
        </p:txBody>
      </p:sp>
      <p:pic>
        <p:nvPicPr>
          <p:cNvPr id="32772" name="Picture 4" descr="Orgeneral Eşref Bitlis ölümü"/>
          <p:cNvPicPr>
            <a:picLocks noChangeAspect="1" noChangeArrowheads="1"/>
          </p:cNvPicPr>
          <p:nvPr/>
        </p:nvPicPr>
        <p:blipFill>
          <a:blip r:embed="rId2" cstate="print"/>
          <a:srcRect/>
          <a:stretch>
            <a:fillRect/>
          </a:stretch>
        </p:blipFill>
        <p:spPr bwMode="auto">
          <a:xfrm>
            <a:off x="107504" y="2060848"/>
            <a:ext cx="4228833" cy="2736304"/>
          </a:xfrm>
          <a:prstGeom prst="rect">
            <a:avLst/>
          </a:prstGeom>
          <a:ln>
            <a:noFill/>
          </a:ln>
          <a:effectLst>
            <a:outerShdw blurRad="292100" dist="139700" dir="2700000" algn="tl" rotWithShape="0">
              <a:srgbClr val="333333">
                <a:alpha val="65000"/>
              </a:srgbClr>
            </a:outerShdw>
          </a:effectLst>
        </p:spPr>
      </p:pic>
      <p:sp>
        <p:nvSpPr>
          <p:cNvPr id="6" name="5 Slayt Numarası Yer Tutucusu"/>
          <p:cNvSpPr>
            <a:spLocks noGrp="1"/>
          </p:cNvSpPr>
          <p:nvPr>
            <p:ph type="sldNum" sz="quarter" idx="12"/>
          </p:nvPr>
        </p:nvSpPr>
        <p:spPr/>
        <p:txBody>
          <a:bodyPr/>
          <a:lstStyle/>
          <a:p>
            <a:fld id="{61E23A7F-0AFE-415B-BCC1-9954C67CC7FB}" type="slidenum">
              <a:rPr lang="tr-TR" smtClean="0"/>
              <a:pPr/>
              <a:t>30</a:t>
            </a:fld>
            <a:endParaRPr lang="tr-TR"/>
          </a:p>
        </p:txBody>
      </p:sp>
      <p:pic>
        <p:nvPicPr>
          <p:cNvPr id="7" name="6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268760"/>
            <a:ext cx="4572000" cy="1200329"/>
          </a:xfrm>
          <a:prstGeom prst="rect">
            <a:avLst/>
          </a:prstGeom>
        </p:spPr>
        <p:txBody>
          <a:bodyPr>
            <a:spAutoFit/>
          </a:bodyPr>
          <a:lstStyle/>
          <a:p>
            <a:r>
              <a:rPr lang="tr-TR" dirty="0" smtClean="0"/>
              <a:t>24 Ocak 1993 - Uğur Mumcu </a:t>
            </a:r>
            <a:r>
              <a:rPr lang="tr-TR" dirty="0" err="1" smtClean="0"/>
              <a:t>suikasti</a:t>
            </a:r>
            <a:endParaRPr lang="tr-TR" dirty="0" smtClean="0"/>
          </a:p>
          <a:p>
            <a:r>
              <a:rPr lang="tr-TR" dirty="0" smtClean="0"/>
              <a:t>Gazeteci ve yazar Uğur Mumcu otomobiline yerleştirilen bombanın patlaması sonucu yaşamını yitirdi.</a:t>
            </a:r>
            <a:endParaRPr lang="tr-TR" dirty="0"/>
          </a:p>
        </p:txBody>
      </p:sp>
      <p:pic>
        <p:nvPicPr>
          <p:cNvPr id="31746" name="Picture 2" descr="Uğur Mumcu suikasti"/>
          <p:cNvPicPr>
            <a:picLocks noChangeAspect="1" noChangeArrowheads="1"/>
          </p:cNvPicPr>
          <p:nvPr/>
        </p:nvPicPr>
        <p:blipFill>
          <a:blip r:embed="rId2" cstate="print"/>
          <a:srcRect/>
          <a:stretch>
            <a:fillRect/>
          </a:stretch>
        </p:blipFill>
        <p:spPr bwMode="auto">
          <a:xfrm>
            <a:off x="467544" y="1160748"/>
            <a:ext cx="3476246" cy="4536504"/>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572000" y="2636912"/>
            <a:ext cx="4572000" cy="2862322"/>
          </a:xfrm>
          <a:prstGeom prst="rect">
            <a:avLst/>
          </a:prstGeom>
        </p:spPr>
        <p:txBody>
          <a:bodyPr>
            <a:spAutoFit/>
          </a:bodyPr>
          <a:lstStyle/>
          <a:p>
            <a:r>
              <a:rPr lang="tr-TR" dirty="0" smtClean="0"/>
              <a:t/>
            </a:r>
            <a:br>
              <a:rPr lang="tr-TR" dirty="0" smtClean="0"/>
            </a:br>
            <a:r>
              <a:rPr lang="tr-TR" dirty="0" smtClean="0"/>
              <a:t>Uğur Mumcu, 24 Ocak 1993'te Ankara'da Karlı Sokak'taki evinin önünde, arabasına konan C-4 tipi plastik bombanın patlaması sonucu </a:t>
            </a:r>
            <a:r>
              <a:rPr lang="tr-TR" dirty="0" err="1" smtClean="0"/>
              <a:t>suikaste</a:t>
            </a:r>
            <a:r>
              <a:rPr lang="tr-TR" dirty="0" smtClean="0"/>
              <a:t> kurban giderek yaşamını yitirdi. Suikastın hemen ardından olay yerinde inceleme yapan uzmanların hiçbir delil bulamadığı, patlamayla etrafa dağılan ve cımbızla toplanması gereken delillerin ise süpürgeyle süpürüldüğü iddia edilmiştir.</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31</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268760"/>
            <a:ext cx="4572000" cy="646331"/>
          </a:xfrm>
          <a:prstGeom prst="rect">
            <a:avLst/>
          </a:prstGeom>
        </p:spPr>
        <p:txBody>
          <a:bodyPr>
            <a:spAutoFit/>
          </a:bodyPr>
          <a:lstStyle/>
          <a:p>
            <a:r>
              <a:rPr lang="tr-TR" dirty="0" smtClean="0"/>
              <a:t>12 Ağustos 1995 - Mardin Jandarma Eski Alay Komutanı Rıdvan Özden öldürüldü.</a:t>
            </a:r>
            <a:endParaRPr lang="tr-TR" dirty="0"/>
          </a:p>
        </p:txBody>
      </p:sp>
      <p:pic>
        <p:nvPicPr>
          <p:cNvPr id="30722" name="Picture 2" descr="Komutan Rıdvan Özden öldürülmesi"/>
          <p:cNvPicPr>
            <a:picLocks noChangeAspect="1" noChangeArrowheads="1"/>
          </p:cNvPicPr>
          <p:nvPr/>
        </p:nvPicPr>
        <p:blipFill>
          <a:blip r:embed="rId2" cstate="print"/>
          <a:srcRect/>
          <a:stretch>
            <a:fillRect/>
          </a:stretch>
        </p:blipFill>
        <p:spPr bwMode="auto">
          <a:xfrm>
            <a:off x="179512" y="1826822"/>
            <a:ext cx="4179595" cy="3204356"/>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572000" y="1916832"/>
            <a:ext cx="4572000" cy="4524315"/>
          </a:xfrm>
          <a:prstGeom prst="rect">
            <a:avLst/>
          </a:prstGeom>
        </p:spPr>
        <p:txBody>
          <a:bodyPr>
            <a:spAutoFit/>
          </a:bodyPr>
          <a:lstStyle/>
          <a:p>
            <a:r>
              <a:rPr lang="tr-TR" dirty="0" smtClean="0"/>
              <a:t>Tayin nedeniyle 1994 yılının Nisan ayında Mardin'e gitti. </a:t>
            </a:r>
            <a:br>
              <a:rPr lang="tr-TR" dirty="0" smtClean="0"/>
            </a:br>
            <a:r>
              <a:rPr lang="tr-TR" dirty="0" smtClean="0"/>
              <a:t>Burada PKK ve </a:t>
            </a:r>
            <a:r>
              <a:rPr lang="tr-TR" dirty="0" err="1" smtClean="0"/>
              <a:t>JİTEM'in</a:t>
            </a:r>
            <a:r>
              <a:rPr lang="tr-TR" dirty="0" smtClean="0"/>
              <a:t> uyuşturucu ticaretini ortaya çıkarttı. </a:t>
            </a:r>
            <a:br>
              <a:rPr lang="tr-TR" dirty="0" smtClean="0"/>
            </a:br>
            <a:r>
              <a:rPr lang="tr-TR" dirty="0" smtClean="0"/>
              <a:t>1994 Kasım ayında resmî aracına kurulan pusuda sağ olarak kurtulmayı başardı. </a:t>
            </a:r>
            <a:br>
              <a:rPr lang="tr-TR" dirty="0" smtClean="0"/>
            </a:br>
            <a:r>
              <a:rPr lang="tr-TR" dirty="0" smtClean="0"/>
              <a:t/>
            </a:r>
            <a:br>
              <a:rPr lang="tr-TR" dirty="0" smtClean="0"/>
            </a:br>
            <a:r>
              <a:rPr lang="tr-TR" dirty="0" smtClean="0"/>
              <a:t>12 Ağustos 1995'te PKK ile girdiği bir çatışmada alnından vurularak hayatını kaybettiği açıklandı. Cenazesi otopsi yapılmadan toprağa verildi. Eşi ise cenaze töreninden önce eşinin cansız bedenine baktığında alnında hiçbir kurşun yarası olmadığını ve başının arka tarafı kan içinde olduğu için ensesinden vurulmuş olabileceğini söylemektedir. </a:t>
            </a:r>
          </a:p>
          <a:p>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32</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427984" y="1196752"/>
            <a:ext cx="4572000" cy="646331"/>
          </a:xfrm>
          <a:prstGeom prst="rect">
            <a:avLst/>
          </a:prstGeom>
        </p:spPr>
        <p:txBody>
          <a:bodyPr>
            <a:spAutoFit/>
          </a:bodyPr>
          <a:lstStyle/>
          <a:p>
            <a:r>
              <a:rPr lang="tr-TR" dirty="0" smtClean="0"/>
              <a:t>6 Temmuz 1996 - Kıbrıslı gazeteci yazar Kutlu Adalı </a:t>
            </a:r>
            <a:r>
              <a:rPr lang="tr-TR" dirty="0" err="1" smtClean="0"/>
              <a:t>suikastte</a:t>
            </a:r>
            <a:r>
              <a:rPr lang="tr-TR" dirty="0" smtClean="0"/>
              <a:t> öldürüldü.</a:t>
            </a:r>
            <a:endParaRPr lang="tr-TR" dirty="0"/>
          </a:p>
        </p:txBody>
      </p:sp>
      <p:sp>
        <p:nvSpPr>
          <p:cNvPr id="5" name="4 Dikdörtgen"/>
          <p:cNvSpPr/>
          <p:nvPr/>
        </p:nvSpPr>
        <p:spPr>
          <a:xfrm>
            <a:off x="4427984" y="1916832"/>
            <a:ext cx="4572000" cy="3693319"/>
          </a:xfrm>
          <a:prstGeom prst="rect">
            <a:avLst/>
          </a:prstGeom>
        </p:spPr>
        <p:txBody>
          <a:bodyPr>
            <a:spAutoFit/>
          </a:bodyPr>
          <a:lstStyle/>
          <a:p>
            <a:r>
              <a:rPr lang="tr-TR" dirty="0" smtClean="0"/>
              <a:t>Evinin önünde vurularak öldürüldü. Kuzey Kıbrıs makamlarının başlattığı soruşturma sonuç vermedi yani cinayeti kimin işlediği belirlenemedi. </a:t>
            </a:r>
            <a:br>
              <a:rPr lang="tr-TR" dirty="0" smtClean="0"/>
            </a:br>
            <a:r>
              <a:rPr lang="tr-TR" dirty="0" smtClean="0"/>
              <a:t>Eşi İlkay Adalı, Avrupa İnsan Hakları Mahkemesi'nde Türkiye aleyhine dava açtı. </a:t>
            </a:r>
            <a:br>
              <a:rPr lang="tr-TR" dirty="0" smtClean="0"/>
            </a:br>
            <a:r>
              <a:rPr lang="tr-TR" dirty="0" smtClean="0"/>
              <a:t>31 Mart 2005'te sonuçlanan mahkeme, cinayet hakkında yeterli ve inandırıcı araştırma yapılmadığı gerekçesi ile Türkiye'yi mahkûm etti. Manevi tazminat olarak İlkay </a:t>
            </a:r>
            <a:r>
              <a:rPr lang="tr-TR" dirty="0" err="1" smtClean="0"/>
              <a:t>Adalı'ya</a:t>
            </a:r>
            <a:r>
              <a:rPr lang="tr-TR" dirty="0" smtClean="0"/>
              <a:t> 20 bin avro, mahkeme masrafları için ise 75 bin avro, toplamda ise 95 bin avro Türkiye'ye para cezası kesildi.</a:t>
            </a:r>
            <a:endParaRPr lang="tr-TR" dirty="0"/>
          </a:p>
        </p:txBody>
      </p:sp>
      <p:pic>
        <p:nvPicPr>
          <p:cNvPr id="29700" name="Picture 4" descr="Kutlu Adalı suikastte öldürüldü"/>
          <p:cNvPicPr>
            <a:picLocks noChangeAspect="1" noChangeArrowheads="1"/>
          </p:cNvPicPr>
          <p:nvPr/>
        </p:nvPicPr>
        <p:blipFill>
          <a:blip r:embed="rId2" cstate="print"/>
          <a:srcRect/>
          <a:stretch>
            <a:fillRect/>
          </a:stretch>
        </p:blipFill>
        <p:spPr bwMode="auto">
          <a:xfrm>
            <a:off x="323528" y="942231"/>
            <a:ext cx="3730154" cy="4973538"/>
          </a:xfrm>
          <a:prstGeom prst="rect">
            <a:avLst/>
          </a:prstGeom>
          <a:ln>
            <a:noFill/>
          </a:ln>
          <a:effectLst>
            <a:outerShdw blurRad="292100" dist="139700" dir="2700000" algn="tl" rotWithShape="0">
              <a:srgbClr val="333333">
                <a:alpha val="65000"/>
              </a:srgbClr>
            </a:outerShdw>
          </a:effectLst>
        </p:spPr>
      </p:pic>
      <p:sp>
        <p:nvSpPr>
          <p:cNvPr id="6" name="5 Slayt Numarası Yer Tutucusu"/>
          <p:cNvSpPr>
            <a:spLocks noGrp="1"/>
          </p:cNvSpPr>
          <p:nvPr>
            <p:ph type="sldNum" sz="quarter" idx="12"/>
          </p:nvPr>
        </p:nvSpPr>
        <p:spPr/>
        <p:txBody>
          <a:bodyPr/>
          <a:lstStyle/>
          <a:p>
            <a:fld id="{61E23A7F-0AFE-415B-BCC1-9954C67CC7FB}" type="slidenum">
              <a:rPr lang="tr-TR" smtClean="0"/>
              <a:pPr/>
              <a:t>33</a:t>
            </a:fld>
            <a:endParaRPr lang="tr-TR"/>
          </a:p>
        </p:txBody>
      </p:sp>
      <p:pic>
        <p:nvPicPr>
          <p:cNvPr id="7" name="6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628800"/>
            <a:ext cx="4572000" cy="923330"/>
          </a:xfrm>
          <a:prstGeom prst="rect">
            <a:avLst/>
          </a:prstGeom>
        </p:spPr>
        <p:txBody>
          <a:bodyPr>
            <a:spAutoFit/>
          </a:bodyPr>
          <a:lstStyle/>
          <a:p>
            <a:r>
              <a:rPr lang="tr-TR" dirty="0" smtClean="0"/>
              <a:t>21 Ekim 1999 - Öğretim üyesi ve gazeteci yazar Profesör Ahmet Taner Kışlalı bombalı bir saldırı sonucu öldürüldü.</a:t>
            </a:r>
            <a:endParaRPr lang="tr-TR" dirty="0"/>
          </a:p>
        </p:txBody>
      </p:sp>
      <p:pic>
        <p:nvPicPr>
          <p:cNvPr id="28674" name="Picture 2" descr="Ahmet Taner Kışlalı Bombalı Saldırı"/>
          <p:cNvPicPr>
            <a:picLocks noChangeAspect="1" noChangeArrowheads="1"/>
          </p:cNvPicPr>
          <p:nvPr/>
        </p:nvPicPr>
        <p:blipFill>
          <a:blip r:embed="rId2" cstate="print"/>
          <a:srcRect/>
          <a:stretch>
            <a:fillRect/>
          </a:stretch>
        </p:blipFill>
        <p:spPr bwMode="auto">
          <a:xfrm>
            <a:off x="467544" y="1160748"/>
            <a:ext cx="3631260" cy="4536504"/>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572000" y="2852936"/>
            <a:ext cx="4572000" cy="2585323"/>
          </a:xfrm>
          <a:prstGeom prst="rect">
            <a:avLst/>
          </a:prstGeom>
        </p:spPr>
        <p:txBody>
          <a:bodyPr>
            <a:spAutoFit/>
          </a:bodyPr>
          <a:lstStyle/>
          <a:p>
            <a:r>
              <a:rPr lang="tr-TR" dirty="0" smtClean="0"/>
              <a:t>Ahmet Taner Kışlalı 21 Ekim 1999 günü saat 09:40'da Cumhuriyet gazetesine yazdığı son yazısını faksladıktan yaklaşık 19 dakika sonra evinden çıktı. 06 GK 377 plakalı aracına yönelen Kışlalı arabasının üstüne silecek ile kaput arasına konulmuş poşete sarılı paketi alıp sol eliyle kapıyı açtığı sırada büyük bir patlama meydana geldi. Çıkan patlamada hayatını kaybetti</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34</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427984" y="2780928"/>
            <a:ext cx="4572000" cy="923330"/>
          </a:xfrm>
          <a:prstGeom prst="rect">
            <a:avLst/>
          </a:prstGeom>
        </p:spPr>
        <p:txBody>
          <a:bodyPr>
            <a:spAutoFit/>
          </a:bodyPr>
          <a:lstStyle/>
          <a:p>
            <a:r>
              <a:rPr lang="tr-TR" dirty="0" smtClean="0"/>
              <a:t>25 Ağustos 2001 -1929 doğumlu İşadamı ve yazar Üzeyir </a:t>
            </a:r>
            <a:r>
              <a:rPr lang="tr-TR" dirty="0" err="1" smtClean="0"/>
              <a:t>Garih</a:t>
            </a:r>
            <a:r>
              <a:rPr lang="tr-TR" dirty="0" smtClean="0"/>
              <a:t>, faili meçhul bir cinayete kurban gitti.</a:t>
            </a:r>
            <a:endParaRPr lang="tr-TR" dirty="0"/>
          </a:p>
        </p:txBody>
      </p:sp>
      <p:pic>
        <p:nvPicPr>
          <p:cNvPr id="27650" name="Picture 2" descr="Üzeyir Garih Cinayeti"/>
          <p:cNvPicPr>
            <a:picLocks noChangeAspect="1" noChangeArrowheads="1"/>
          </p:cNvPicPr>
          <p:nvPr/>
        </p:nvPicPr>
        <p:blipFill>
          <a:blip r:embed="rId2" cstate="print"/>
          <a:srcRect/>
          <a:stretch>
            <a:fillRect/>
          </a:stretch>
        </p:blipFill>
        <p:spPr bwMode="auto">
          <a:xfrm>
            <a:off x="467544" y="967837"/>
            <a:ext cx="3528392" cy="4922325"/>
          </a:xfrm>
          <a:prstGeom prst="rect">
            <a:avLst/>
          </a:prstGeom>
          <a:ln>
            <a:noFill/>
          </a:ln>
          <a:effectLst>
            <a:outerShdw blurRad="292100" dist="139700" dir="2700000" algn="tl" rotWithShape="0">
              <a:srgbClr val="333333">
                <a:alpha val="65000"/>
              </a:srgbClr>
            </a:outerShdw>
          </a:effectLst>
        </p:spPr>
      </p:pic>
      <p:sp>
        <p:nvSpPr>
          <p:cNvPr id="4" name="3 Slayt Numarası Yer Tutucusu"/>
          <p:cNvSpPr>
            <a:spLocks noGrp="1"/>
          </p:cNvSpPr>
          <p:nvPr>
            <p:ph type="sldNum" sz="quarter" idx="12"/>
          </p:nvPr>
        </p:nvSpPr>
        <p:spPr/>
        <p:txBody>
          <a:bodyPr/>
          <a:lstStyle/>
          <a:p>
            <a:fld id="{61E23A7F-0AFE-415B-BCC1-9954C67CC7FB}" type="slidenum">
              <a:rPr lang="tr-TR" smtClean="0"/>
              <a:pPr/>
              <a:t>35</a:t>
            </a:fld>
            <a:endParaRPr lang="tr-TR"/>
          </a:p>
        </p:txBody>
      </p:sp>
      <p:pic>
        <p:nvPicPr>
          <p:cNvPr id="5" name="4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628800"/>
            <a:ext cx="4572000" cy="646331"/>
          </a:xfrm>
          <a:prstGeom prst="rect">
            <a:avLst/>
          </a:prstGeom>
        </p:spPr>
        <p:txBody>
          <a:bodyPr>
            <a:spAutoFit/>
          </a:bodyPr>
          <a:lstStyle/>
          <a:p>
            <a:r>
              <a:rPr lang="tr-TR" dirty="0" smtClean="0"/>
              <a:t>18 Aralık 2002 - Türk tarihçi, yazar Necip </a:t>
            </a:r>
            <a:r>
              <a:rPr lang="tr-TR" dirty="0" err="1" smtClean="0"/>
              <a:t>Hablemitoğlu</a:t>
            </a:r>
            <a:r>
              <a:rPr lang="tr-TR" dirty="0" smtClean="0"/>
              <a:t> evinin önünde öldürüldü.</a:t>
            </a:r>
            <a:endParaRPr lang="tr-TR" dirty="0"/>
          </a:p>
        </p:txBody>
      </p:sp>
      <p:pic>
        <p:nvPicPr>
          <p:cNvPr id="26626" name="Picture 2" descr="Necip Hablemitoğlu öldürüldü"/>
          <p:cNvPicPr>
            <a:picLocks noChangeAspect="1" noChangeArrowheads="1"/>
          </p:cNvPicPr>
          <p:nvPr/>
        </p:nvPicPr>
        <p:blipFill>
          <a:blip r:embed="rId2" cstate="print"/>
          <a:srcRect/>
          <a:stretch>
            <a:fillRect/>
          </a:stretch>
        </p:blipFill>
        <p:spPr bwMode="auto">
          <a:xfrm>
            <a:off x="467544" y="1110342"/>
            <a:ext cx="3528392" cy="4637315"/>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572000" y="2413337"/>
            <a:ext cx="4572000" cy="2031325"/>
          </a:xfrm>
          <a:prstGeom prst="rect">
            <a:avLst/>
          </a:prstGeom>
        </p:spPr>
        <p:txBody>
          <a:bodyPr>
            <a:spAutoFit/>
          </a:bodyPr>
          <a:lstStyle/>
          <a:p>
            <a:r>
              <a:rPr lang="tr-TR" dirty="0" smtClean="0"/>
              <a:t>Necip </a:t>
            </a:r>
            <a:r>
              <a:rPr lang="tr-TR" dirty="0" err="1" smtClean="0"/>
              <a:t>Hablemitoğlu</a:t>
            </a:r>
            <a:r>
              <a:rPr lang="tr-TR" dirty="0" smtClean="0"/>
              <a:t> Türkiye dışındaki Türk topluluklarının yakın tarihi ile ilgili olarak çalışmalar yapıyordu. </a:t>
            </a:r>
            <a:br>
              <a:rPr lang="tr-TR" dirty="0" smtClean="0"/>
            </a:br>
            <a:r>
              <a:rPr lang="tr-TR" dirty="0" smtClean="0"/>
              <a:t/>
            </a:r>
            <a:br>
              <a:rPr lang="tr-TR" dirty="0" smtClean="0"/>
            </a:br>
            <a:r>
              <a:rPr lang="tr-TR" dirty="0" smtClean="0"/>
              <a:t>Evinin önünde uğradığı suikast sonucu 18 Aralık 2002 tarihinde hayatını kaybetti. Bu suikastın failleri halen bulunamadı. </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36</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484784"/>
            <a:ext cx="4572000" cy="1200329"/>
          </a:xfrm>
          <a:prstGeom prst="rect">
            <a:avLst/>
          </a:prstGeom>
        </p:spPr>
        <p:txBody>
          <a:bodyPr>
            <a:spAutoFit/>
          </a:bodyPr>
          <a:lstStyle/>
          <a:p>
            <a:r>
              <a:rPr lang="tr-TR" dirty="0" smtClean="0"/>
              <a:t>12 Nisan 2013 - Başlattığı operasyonlarla basında "Süper Savcı" olarak bilinen Samsun Cumhuriyet Savcısı Murat Gök, lojmanında ölü bulundu.</a:t>
            </a:r>
            <a:endParaRPr lang="tr-TR" dirty="0"/>
          </a:p>
        </p:txBody>
      </p:sp>
      <p:pic>
        <p:nvPicPr>
          <p:cNvPr id="25602" name="Picture 2" descr="Samsun Cumhuriyet Savcısı Murat Gök öldü"/>
          <p:cNvPicPr>
            <a:picLocks noChangeAspect="1" noChangeArrowheads="1"/>
          </p:cNvPicPr>
          <p:nvPr/>
        </p:nvPicPr>
        <p:blipFill>
          <a:blip r:embed="rId2" cstate="print"/>
          <a:srcRect/>
          <a:stretch>
            <a:fillRect/>
          </a:stretch>
        </p:blipFill>
        <p:spPr bwMode="auto">
          <a:xfrm>
            <a:off x="179512" y="1898830"/>
            <a:ext cx="4109247" cy="3060340"/>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572000" y="2636912"/>
            <a:ext cx="4572000" cy="2862322"/>
          </a:xfrm>
          <a:prstGeom prst="rect">
            <a:avLst/>
          </a:prstGeom>
        </p:spPr>
        <p:txBody>
          <a:bodyPr>
            <a:spAutoFit/>
          </a:bodyPr>
          <a:lstStyle/>
          <a:p>
            <a:r>
              <a:rPr lang="tr-TR" dirty="0" smtClean="0"/>
              <a:t>2009 yılında atandığı İzmir Adliyesi'nde iki yıl boyunca Özel Yetkiyle görev yapmış, belediyeler de dahil, kamu kurumlarındaki suç örgütlerine yönelik operasyonlarla adını duyurmuştu. İzmir ve Ege Bölgesi’nde çok sayıda operasyon başlattığı için de “Süper Savcı” olarak anılıyordu. </a:t>
            </a:r>
            <a:br>
              <a:rPr lang="tr-TR" dirty="0" smtClean="0"/>
            </a:br>
            <a:r>
              <a:rPr lang="tr-TR" dirty="0" smtClean="0"/>
              <a:t>Cumhuriyet Savcısı Murat Gök, Samsun'daki Adliye Lojmanları’ndaki evinde 12 Nisan 2013'de 41 yaşında ölü olarak bulundu. </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37</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2420888"/>
            <a:ext cx="4572000" cy="923330"/>
          </a:xfrm>
          <a:prstGeom prst="rect">
            <a:avLst/>
          </a:prstGeom>
        </p:spPr>
        <p:txBody>
          <a:bodyPr>
            <a:spAutoFit/>
          </a:bodyPr>
          <a:lstStyle/>
          <a:p>
            <a:r>
              <a:rPr lang="tr-TR" dirty="0" smtClean="0"/>
              <a:t>31 Mart 2015 -  Savcı Mehmet Selim Kiraz adliyedeki odasında rehin alındı ve saatler sonra teröristlerce öldürüldü.</a:t>
            </a:r>
            <a:endParaRPr lang="tr-TR" dirty="0"/>
          </a:p>
        </p:txBody>
      </p:sp>
      <p:sp>
        <p:nvSpPr>
          <p:cNvPr id="3" name="2 Dikdörtgen"/>
          <p:cNvSpPr/>
          <p:nvPr/>
        </p:nvSpPr>
        <p:spPr>
          <a:xfrm>
            <a:off x="4572000" y="3429000"/>
            <a:ext cx="4572000" cy="646331"/>
          </a:xfrm>
          <a:prstGeom prst="rect">
            <a:avLst/>
          </a:prstGeom>
        </p:spPr>
        <p:txBody>
          <a:bodyPr>
            <a:spAutoFit/>
          </a:bodyPr>
          <a:lstStyle/>
          <a:p>
            <a:r>
              <a:rPr lang="tr-TR" dirty="0" smtClean="0"/>
              <a:t>İstanbul Adalet Sarayı'ndaki rehin alınan Savcı Mehmet Selim Kiraz şehit oldu. </a:t>
            </a:r>
            <a:endParaRPr lang="tr-TR" dirty="0"/>
          </a:p>
        </p:txBody>
      </p:sp>
      <p:pic>
        <p:nvPicPr>
          <p:cNvPr id="22530" name="Picture 2" descr="Savcı Mehmet Selim Kiraz öldürüldü"/>
          <p:cNvPicPr>
            <a:picLocks noChangeAspect="1" noChangeArrowheads="1"/>
          </p:cNvPicPr>
          <p:nvPr/>
        </p:nvPicPr>
        <p:blipFill>
          <a:blip r:embed="rId2" cstate="print"/>
          <a:srcRect/>
          <a:stretch>
            <a:fillRect/>
          </a:stretch>
        </p:blipFill>
        <p:spPr bwMode="auto">
          <a:xfrm>
            <a:off x="251520" y="1727764"/>
            <a:ext cx="3834003" cy="3402471"/>
          </a:xfrm>
          <a:prstGeom prst="rect">
            <a:avLst/>
          </a:prstGeom>
          <a:ln>
            <a:noFill/>
          </a:ln>
          <a:effectLst>
            <a:outerShdw blurRad="292100" dist="139700" dir="2700000" algn="tl" rotWithShape="0">
              <a:srgbClr val="333333">
                <a:alpha val="65000"/>
              </a:srgbClr>
            </a:outerShdw>
          </a:effectLst>
        </p:spPr>
      </p:pic>
      <p:sp>
        <p:nvSpPr>
          <p:cNvPr id="5" name="4 Slayt Numarası Yer Tutucusu"/>
          <p:cNvSpPr>
            <a:spLocks noGrp="1"/>
          </p:cNvSpPr>
          <p:nvPr>
            <p:ph type="sldNum" sz="quarter" idx="12"/>
          </p:nvPr>
        </p:nvSpPr>
        <p:spPr/>
        <p:txBody>
          <a:bodyPr/>
          <a:lstStyle/>
          <a:p>
            <a:fld id="{61E23A7F-0AFE-415B-BCC1-9954C67CC7FB}" type="slidenum">
              <a:rPr lang="tr-TR" smtClean="0"/>
              <a:pPr/>
              <a:t>38</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1124744"/>
            <a:ext cx="4572000" cy="646331"/>
          </a:xfrm>
          <a:prstGeom prst="rect">
            <a:avLst/>
          </a:prstGeom>
        </p:spPr>
        <p:txBody>
          <a:bodyPr>
            <a:spAutoFit/>
          </a:bodyPr>
          <a:lstStyle/>
          <a:p>
            <a:r>
              <a:rPr lang="tr-TR" dirty="0" smtClean="0"/>
              <a:t>16 Haziran 2015 - Kandıra F Tipi Cezaevi'nin Müdürü İsmet </a:t>
            </a:r>
            <a:r>
              <a:rPr lang="tr-TR" dirty="0" err="1" smtClean="0"/>
              <a:t>Aktürk</a:t>
            </a:r>
            <a:r>
              <a:rPr lang="tr-TR" dirty="0" smtClean="0"/>
              <a:t> otomobilinde öldürüldü</a:t>
            </a:r>
            <a:endParaRPr lang="tr-TR" dirty="0"/>
          </a:p>
        </p:txBody>
      </p:sp>
      <p:pic>
        <p:nvPicPr>
          <p:cNvPr id="23554" name="Picture 2" descr="Cezaevi Müdürü İsmet Aktürk öldürüldü"/>
          <p:cNvPicPr>
            <a:picLocks noChangeAspect="1" noChangeArrowheads="1"/>
          </p:cNvPicPr>
          <p:nvPr/>
        </p:nvPicPr>
        <p:blipFill>
          <a:blip r:embed="rId2" cstate="print"/>
          <a:srcRect/>
          <a:stretch>
            <a:fillRect/>
          </a:stretch>
        </p:blipFill>
        <p:spPr bwMode="auto">
          <a:xfrm>
            <a:off x="611560" y="1023357"/>
            <a:ext cx="3456384" cy="4811286"/>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572000" y="2060848"/>
            <a:ext cx="4572000" cy="3416320"/>
          </a:xfrm>
          <a:prstGeom prst="rect">
            <a:avLst/>
          </a:prstGeom>
        </p:spPr>
        <p:txBody>
          <a:bodyPr>
            <a:spAutoFit/>
          </a:bodyPr>
          <a:lstStyle/>
          <a:p>
            <a:r>
              <a:rPr lang="tr-TR" dirty="0" smtClean="0"/>
              <a:t>İsmet </a:t>
            </a:r>
            <a:r>
              <a:rPr lang="tr-TR" dirty="0" err="1" smtClean="0"/>
              <a:t>Aktürk</a:t>
            </a:r>
            <a:r>
              <a:rPr lang="tr-TR" dirty="0" smtClean="0"/>
              <a:t>, yaklaşık 1 yıldır Kandıra 1 </a:t>
            </a:r>
            <a:r>
              <a:rPr lang="tr-TR" dirty="0" err="1" smtClean="0"/>
              <a:t>Nolu</a:t>
            </a:r>
            <a:r>
              <a:rPr lang="tr-TR" dirty="0" smtClean="0"/>
              <a:t> F Tipi Cezaevi Müdürü olarak görev yapıyordu. </a:t>
            </a:r>
            <a:br>
              <a:rPr lang="tr-TR" dirty="0" smtClean="0"/>
            </a:br>
            <a:r>
              <a:rPr lang="tr-TR" dirty="0" smtClean="0"/>
              <a:t/>
            </a:r>
            <a:br>
              <a:rPr lang="tr-TR" dirty="0" smtClean="0"/>
            </a:br>
            <a:r>
              <a:rPr lang="tr-TR" dirty="0" smtClean="0"/>
              <a:t>Olay, İzmit’in Yeşilova Semti’nde trafik ışıklarında meydana geldi. F Tipi </a:t>
            </a:r>
            <a:r>
              <a:rPr lang="tr-TR" dirty="0" err="1" smtClean="0"/>
              <a:t>cezaevi’nin</a:t>
            </a:r>
            <a:r>
              <a:rPr lang="tr-TR" dirty="0" smtClean="0"/>
              <a:t> Müdürü İsmet </a:t>
            </a:r>
            <a:r>
              <a:rPr lang="tr-TR" dirty="0" err="1" smtClean="0"/>
              <a:t>Aktürk’ün</a:t>
            </a:r>
            <a:r>
              <a:rPr lang="tr-TR" dirty="0" smtClean="0"/>
              <a:t> içinde bulunduğu aracın yanına yaklaşan bir otomobil peş peşe ateş açtı. </a:t>
            </a:r>
            <a:br>
              <a:rPr lang="tr-TR" dirty="0" smtClean="0"/>
            </a:br>
            <a:r>
              <a:rPr lang="tr-TR" dirty="0" smtClean="0"/>
              <a:t/>
            </a:r>
            <a:br>
              <a:rPr lang="tr-TR" dirty="0" smtClean="0"/>
            </a:br>
            <a:r>
              <a:rPr lang="tr-TR" dirty="0" smtClean="0"/>
              <a:t>Ağır yaralanan İsmet </a:t>
            </a:r>
            <a:r>
              <a:rPr lang="tr-TR" dirty="0" err="1" smtClean="0"/>
              <a:t>Aktürk’ü</a:t>
            </a:r>
            <a:r>
              <a:rPr lang="tr-TR" dirty="0" smtClean="0"/>
              <a:t>, aracın şoförü tarafından Kocaeli Üniversitesi Tıp Fakültesi Hastanesi’ne götürdü. Fakat kurtarılamadı.</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39</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abahattin Ali öldürüldü"/>
          <p:cNvPicPr>
            <a:picLocks noChangeAspect="1" noChangeArrowheads="1"/>
          </p:cNvPicPr>
          <p:nvPr/>
        </p:nvPicPr>
        <p:blipFill>
          <a:blip r:embed="rId2" cstate="print"/>
          <a:srcRect/>
          <a:stretch>
            <a:fillRect/>
          </a:stretch>
        </p:blipFill>
        <p:spPr bwMode="auto">
          <a:xfrm>
            <a:off x="467544" y="1023573"/>
            <a:ext cx="3672408" cy="4810854"/>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427984" y="1916832"/>
            <a:ext cx="3842142" cy="369332"/>
          </a:xfrm>
          <a:prstGeom prst="rect">
            <a:avLst/>
          </a:prstGeom>
        </p:spPr>
        <p:txBody>
          <a:bodyPr wrap="none">
            <a:spAutoFit/>
          </a:bodyPr>
          <a:lstStyle/>
          <a:p>
            <a:r>
              <a:rPr lang="fi-FI" dirty="0"/>
              <a:t>2 Nisan 1948 - Sabahattin Ali öldürüldü</a:t>
            </a:r>
          </a:p>
        </p:txBody>
      </p:sp>
      <p:sp>
        <p:nvSpPr>
          <p:cNvPr id="4" name="3 Dikdörtgen"/>
          <p:cNvSpPr/>
          <p:nvPr/>
        </p:nvSpPr>
        <p:spPr>
          <a:xfrm>
            <a:off x="4427984" y="2420888"/>
            <a:ext cx="4716016" cy="1200329"/>
          </a:xfrm>
          <a:prstGeom prst="rect">
            <a:avLst/>
          </a:prstGeom>
        </p:spPr>
        <p:txBody>
          <a:bodyPr wrap="square">
            <a:spAutoFit/>
          </a:bodyPr>
          <a:lstStyle/>
          <a:p>
            <a:r>
              <a:rPr lang="tr-TR" dirty="0"/>
              <a:t>Yazar Sabahattin Ali, Bulgaristan sınırını geçmeye çalışırken, kılavuzu Ali </a:t>
            </a:r>
            <a:r>
              <a:rPr lang="tr-TR" dirty="0" err="1"/>
              <a:t>Ertekin</a:t>
            </a:r>
            <a:r>
              <a:rPr lang="tr-TR" dirty="0"/>
              <a:t> tarafından </a:t>
            </a:r>
            <a:r>
              <a:rPr lang="tr-TR" dirty="0" smtClean="0"/>
              <a:t>başına sopa ile vurularak öldürüldüğü söylenmesine rağmen kanıtlanamadı...</a:t>
            </a:r>
            <a:endParaRPr lang="tr-TR" dirty="0"/>
          </a:p>
        </p:txBody>
      </p:sp>
      <p:sp>
        <p:nvSpPr>
          <p:cNvPr id="5" name="4 Dikdörtgen"/>
          <p:cNvSpPr/>
          <p:nvPr/>
        </p:nvSpPr>
        <p:spPr>
          <a:xfrm>
            <a:off x="4427984" y="3645024"/>
            <a:ext cx="4572000" cy="1200329"/>
          </a:xfrm>
          <a:prstGeom prst="rect">
            <a:avLst/>
          </a:prstGeom>
        </p:spPr>
        <p:txBody>
          <a:bodyPr>
            <a:spAutoFit/>
          </a:bodyPr>
          <a:lstStyle/>
          <a:p>
            <a:r>
              <a:rPr lang="tr-TR" dirty="0"/>
              <a:t>Bestelenen </a:t>
            </a:r>
            <a:r>
              <a:rPr lang="tr-TR" dirty="0" smtClean="0"/>
              <a:t>şiirleri;  Aldırma Gönül, </a:t>
            </a:r>
            <a:r>
              <a:rPr lang="tr-TR" dirty="0" err="1" smtClean="0"/>
              <a:t>Eşkiya</a:t>
            </a:r>
            <a:r>
              <a:rPr lang="tr-TR" dirty="0" smtClean="0"/>
              <a:t> Dünyaya ,Leylim Ley , Göklerde </a:t>
            </a:r>
            <a:r>
              <a:rPr lang="tr-TR" dirty="0"/>
              <a:t>Kartal </a:t>
            </a:r>
            <a:r>
              <a:rPr lang="tr-TR" dirty="0" smtClean="0"/>
              <a:t>Gibiydim,  Geçmiyor </a:t>
            </a:r>
            <a:r>
              <a:rPr lang="tr-TR" dirty="0"/>
              <a:t>Günler ,</a:t>
            </a:r>
            <a:r>
              <a:rPr lang="tr-TR" dirty="0" smtClean="0"/>
              <a:t>Bir </a:t>
            </a:r>
            <a:r>
              <a:rPr lang="tr-TR" dirty="0"/>
              <a:t>Yürek Kaldı </a:t>
            </a:r>
            <a:r>
              <a:rPr lang="tr-TR" dirty="0" smtClean="0"/>
              <a:t>Avucumda, Çocuklar Gibi..</a:t>
            </a:r>
            <a:endParaRPr lang="tr-TR" dirty="0"/>
          </a:p>
        </p:txBody>
      </p:sp>
      <p:sp>
        <p:nvSpPr>
          <p:cNvPr id="6" name="5 Slayt Numarası Yer Tutucusu"/>
          <p:cNvSpPr>
            <a:spLocks noGrp="1"/>
          </p:cNvSpPr>
          <p:nvPr>
            <p:ph type="sldNum" sz="quarter" idx="12"/>
          </p:nvPr>
        </p:nvSpPr>
        <p:spPr/>
        <p:txBody>
          <a:bodyPr/>
          <a:lstStyle/>
          <a:p>
            <a:fld id="{61E23A7F-0AFE-415B-BCC1-9954C67CC7FB}" type="slidenum">
              <a:rPr lang="tr-TR" smtClean="0"/>
              <a:pPr/>
              <a:t>4</a:t>
            </a:fld>
            <a:endParaRPr lang="tr-TR"/>
          </a:p>
        </p:txBody>
      </p:sp>
      <p:pic>
        <p:nvPicPr>
          <p:cNvPr id="8" name="7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572000" y="2060848"/>
            <a:ext cx="4572000" cy="923330"/>
          </a:xfrm>
          <a:prstGeom prst="rect">
            <a:avLst/>
          </a:prstGeom>
        </p:spPr>
        <p:txBody>
          <a:bodyPr>
            <a:spAutoFit/>
          </a:bodyPr>
          <a:lstStyle/>
          <a:p>
            <a:r>
              <a:rPr lang="tr-TR" dirty="0" smtClean="0"/>
              <a:t>28 Kasım 2015 - Basın açıklaması sırasında çatışma. Diyarbakır Barosu Başkanı Tahir Elçi, öldürüldü</a:t>
            </a:r>
            <a:endParaRPr lang="tr-TR" dirty="0"/>
          </a:p>
        </p:txBody>
      </p:sp>
      <p:pic>
        <p:nvPicPr>
          <p:cNvPr id="24578" name="Picture 2" descr=" Diyarbakır Barosu Başkanı Tahir Elçi öldürüldü"/>
          <p:cNvPicPr>
            <a:picLocks noChangeAspect="1" noChangeArrowheads="1"/>
          </p:cNvPicPr>
          <p:nvPr/>
        </p:nvPicPr>
        <p:blipFill>
          <a:blip r:embed="rId2" cstate="print"/>
          <a:srcRect/>
          <a:stretch>
            <a:fillRect/>
          </a:stretch>
        </p:blipFill>
        <p:spPr bwMode="auto">
          <a:xfrm>
            <a:off x="323528" y="1664804"/>
            <a:ext cx="3843938" cy="3528392"/>
          </a:xfrm>
          <a:prstGeom prst="rect">
            <a:avLst/>
          </a:prstGeom>
          <a:ln>
            <a:noFill/>
          </a:ln>
          <a:effectLst>
            <a:outerShdw blurRad="292100" dist="139700" dir="2700000" algn="tl" rotWithShape="0">
              <a:srgbClr val="333333">
                <a:alpha val="65000"/>
              </a:srgbClr>
            </a:outerShdw>
          </a:effectLst>
        </p:spPr>
      </p:pic>
      <p:sp>
        <p:nvSpPr>
          <p:cNvPr id="4" name="3 Dikdörtgen"/>
          <p:cNvSpPr/>
          <p:nvPr/>
        </p:nvSpPr>
        <p:spPr>
          <a:xfrm>
            <a:off x="4572000" y="3068960"/>
            <a:ext cx="4572000" cy="2031325"/>
          </a:xfrm>
          <a:prstGeom prst="rect">
            <a:avLst/>
          </a:prstGeom>
        </p:spPr>
        <p:txBody>
          <a:bodyPr>
            <a:spAutoFit/>
          </a:bodyPr>
          <a:lstStyle/>
          <a:p>
            <a:r>
              <a:rPr lang="tr-TR" dirty="0" smtClean="0"/>
              <a:t>Hain saldırı. Diyarbakır’ın merkez Sur ilçesinde basın açıklaması yaptıktan sonra teröristlerin silahlı ve roketli saldırısına uğrayan grubun içerisinde bulunan ve ağır yaralanan Diyarbakır Barosu Başkanı Tahir Elçi, kaldırıldığı Diyarbakır Selahattin </a:t>
            </a:r>
            <a:r>
              <a:rPr lang="tr-TR" dirty="0" err="1" smtClean="0"/>
              <a:t>Eyyübi</a:t>
            </a:r>
            <a:r>
              <a:rPr lang="tr-TR" dirty="0" smtClean="0"/>
              <a:t> Devlet Hastanesi’nde hayatını kaybetti. </a:t>
            </a:r>
            <a:endParaRPr lang="tr-TR" dirty="0"/>
          </a:p>
        </p:txBody>
      </p:sp>
      <p:sp>
        <p:nvSpPr>
          <p:cNvPr id="6" name="5 Slayt Numarası Yer Tutucusu"/>
          <p:cNvSpPr>
            <a:spLocks noGrp="1"/>
          </p:cNvSpPr>
          <p:nvPr>
            <p:ph type="sldNum" sz="quarter" idx="12"/>
          </p:nvPr>
        </p:nvSpPr>
        <p:spPr/>
        <p:txBody>
          <a:bodyPr/>
          <a:lstStyle/>
          <a:p>
            <a:fld id="{61E23A7F-0AFE-415B-BCC1-9954C67CC7FB}" type="slidenum">
              <a:rPr lang="tr-TR" smtClean="0"/>
              <a:pPr/>
              <a:t>40</a:t>
            </a:fld>
            <a:endParaRPr lang="tr-TR"/>
          </a:p>
        </p:txBody>
      </p:sp>
      <p:pic>
        <p:nvPicPr>
          <p:cNvPr id="7" name="6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61E23A7F-0AFE-415B-BCC1-9954C67CC7FB}" type="slidenum">
              <a:rPr lang="tr-TR" smtClean="0"/>
              <a:pPr/>
              <a:t>41</a:t>
            </a:fld>
            <a:endParaRPr lang="tr-TR"/>
          </a:p>
        </p:txBody>
      </p:sp>
      <p:pic>
        <p:nvPicPr>
          <p:cNvPr id="4" name="3 Resim" descr="as2.png"/>
          <p:cNvPicPr>
            <a:picLocks noChangeAspect="1"/>
          </p:cNvPicPr>
          <p:nvPr/>
        </p:nvPicPr>
        <p:blipFill>
          <a:blip r:embed="rId2" cstate="print"/>
          <a:stretch>
            <a:fillRect/>
          </a:stretch>
        </p:blipFill>
        <p:spPr>
          <a:xfrm>
            <a:off x="323528" y="1052736"/>
            <a:ext cx="3950965" cy="1283802"/>
          </a:xfrm>
          <a:prstGeom prst="rect">
            <a:avLst/>
          </a:prstGeom>
        </p:spPr>
      </p:pic>
      <p:pic>
        <p:nvPicPr>
          <p:cNvPr id="5" name="4 Resim" descr="ANA LOGO.png"/>
          <p:cNvPicPr>
            <a:picLocks noChangeAspect="1"/>
          </p:cNvPicPr>
          <p:nvPr/>
        </p:nvPicPr>
        <p:blipFill>
          <a:blip r:embed="rId3" cstate="print"/>
          <a:stretch>
            <a:fillRect/>
          </a:stretch>
        </p:blipFill>
        <p:spPr>
          <a:xfrm>
            <a:off x="5940152" y="5229200"/>
            <a:ext cx="2736304" cy="1171180"/>
          </a:xfrm>
          <a:prstGeom prst="rect">
            <a:avLst/>
          </a:prstGeom>
        </p:spPr>
      </p:pic>
      <p:sp>
        <p:nvSpPr>
          <p:cNvPr id="6" name="5 Metin kutusu"/>
          <p:cNvSpPr txBox="1"/>
          <p:nvPr/>
        </p:nvSpPr>
        <p:spPr>
          <a:xfrm>
            <a:off x="107504" y="5877272"/>
            <a:ext cx="5760640" cy="646331"/>
          </a:xfrm>
          <a:prstGeom prst="rect">
            <a:avLst/>
          </a:prstGeom>
          <a:noFill/>
        </p:spPr>
        <p:txBody>
          <a:bodyPr wrap="square" rtlCol="0">
            <a:spAutoFit/>
          </a:bodyPr>
          <a:lstStyle/>
          <a:p>
            <a:r>
              <a:rPr lang="tr-TR" dirty="0" smtClean="0">
                <a:solidFill>
                  <a:srgbClr val="FFC000"/>
                </a:solidFill>
                <a:effectLst>
                  <a:outerShdw blurRad="38100" dist="38100" dir="2700000" algn="tl">
                    <a:srgbClr val="000000">
                      <a:alpha val="43137"/>
                    </a:srgbClr>
                  </a:outerShdw>
                </a:effectLst>
              </a:rPr>
              <a:t>Fon Müziği : </a:t>
            </a:r>
            <a:r>
              <a:rPr lang="tr-TR" dirty="0" err="1" smtClean="0">
                <a:solidFill>
                  <a:srgbClr val="FFC000"/>
                </a:solidFill>
                <a:effectLst>
                  <a:outerShdw blurRad="38100" dist="38100" dir="2700000" algn="tl">
                    <a:srgbClr val="000000">
                      <a:alpha val="43137"/>
                    </a:srgbClr>
                  </a:outerShdw>
                </a:effectLst>
              </a:rPr>
              <a:t>Pelorus</a:t>
            </a:r>
            <a:r>
              <a:rPr lang="tr-TR" dirty="0" smtClean="0">
                <a:solidFill>
                  <a:srgbClr val="FFC000"/>
                </a:solidFill>
                <a:effectLst>
                  <a:outerShdw blurRad="38100" dist="38100" dir="2700000" algn="tl">
                    <a:srgbClr val="000000">
                      <a:alpha val="43137"/>
                    </a:srgbClr>
                  </a:outerShdw>
                </a:effectLst>
              </a:rPr>
              <a:t> </a:t>
            </a:r>
            <a:r>
              <a:rPr lang="tr-TR" dirty="0" err="1" smtClean="0">
                <a:solidFill>
                  <a:srgbClr val="FFC000"/>
                </a:solidFill>
                <a:effectLst>
                  <a:outerShdw blurRad="38100" dist="38100" dir="2700000" algn="tl">
                    <a:srgbClr val="000000">
                      <a:alpha val="43137"/>
                    </a:srgbClr>
                  </a:outerShdw>
                </a:effectLst>
              </a:rPr>
              <a:t>Jack</a:t>
            </a:r>
            <a:r>
              <a:rPr lang="tr-TR" dirty="0" smtClean="0">
                <a:solidFill>
                  <a:srgbClr val="FFC000"/>
                </a:solidFill>
                <a:effectLst>
                  <a:outerShdw blurRad="38100" dist="38100" dir="2700000" algn="tl">
                    <a:srgbClr val="000000">
                      <a:alpha val="43137"/>
                    </a:srgbClr>
                  </a:outerShdw>
                </a:effectLst>
              </a:rPr>
              <a:t>’ </a:t>
            </a:r>
            <a:r>
              <a:rPr lang="tr-TR" dirty="0" err="1" smtClean="0">
                <a:solidFill>
                  <a:srgbClr val="FFC000"/>
                </a:solidFill>
                <a:effectLst>
                  <a:outerShdw blurRad="38100" dist="38100" dir="2700000" algn="tl">
                    <a:srgbClr val="000000">
                      <a:alpha val="43137"/>
                    </a:srgbClr>
                  </a:outerShdw>
                </a:effectLst>
              </a:rPr>
              <a:t>ın</a:t>
            </a:r>
            <a:r>
              <a:rPr lang="tr-TR" dirty="0" smtClean="0">
                <a:solidFill>
                  <a:srgbClr val="FFC000"/>
                </a:solidFill>
                <a:effectLst>
                  <a:outerShdw blurRad="38100" dist="38100" dir="2700000" algn="tl">
                    <a:srgbClr val="000000">
                      <a:alpha val="43137"/>
                    </a:srgbClr>
                  </a:outerShdw>
                </a:effectLst>
              </a:rPr>
              <a:t> ıslığı - </a:t>
            </a:r>
            <a:r>
              <a:rPr lang="tr-TR" dirty="0" err="1" smtClean="0">
                <a:solidFill>
                  <a:srgbClr val="FFC000"/>
                </a:solidFill>
                <a:effectLst>
                  <a:outerShdw blurRad="38100" dist="38100" dir="2700000" algn="tl">
                    <a:srgbClr val="000000">
                      <a:alpha val="43137"/>
                    </a:srgbClr>
                  </a:outerShdw>
                </a:effectLst>
              </a:rPr>
              <a:t>Musicarium</a:t>
            </a:r>
            <a:endParaRPr lang="tr-TR" dirty="0" smtClean="0">
              <a:solidFill>
                <a:srgbClr val="FFC000"/>
              </a:solidFill>
              <a:effectLst>
                <a:outerShdw blurRad="38100" dist="38100" dir="2700000" algn="tl">
                  <a:srgbClr val="000000">
                    <a:alpha val="43137"/>
                  </a:srgbClr>
                </a:outerShdw>
              </a:effectLst>
            </a:endParaRPr>
          </a:p>
          <a:p>
            <a:r>
              <a:rPr lang="tr-TR" dirty="0" smtClean="0">
                <a:solidFill>
                  <a:srgbClr val="FFC000"/>
                </a:solidFill>
                <a:effectLst>
                  <a:outerShdw blurRad="38100" dist="38100" dir="2700000" algn="tl">
                    <a:srgbClr val="000000">
                      <a:alpha val="43137"/>
                    </a:srgbClr>
                  </a:outerShdw>
                </a:effectLst>
              </a:rPr>
              <a:t>Kaynak : Tarihte Bugün – </a:t>
            </a:r>
            <a:r>
              <a:rPr lang="tr-TR" dirty="0" err="1" smtClean="0">
                <a:solidFill>
                  <a:srgbClr val="FFC000"/>
                </a:solidFill>
                <a:effectLst>
                  <a:outerShdw blurRad="38100" dist="38100" dir="2700000" algn="tl">
                    <a:srgbClr val="000000">
                      <a:alpha val="43137"/>
                    </a:srgbClr>
                  </a:outerShdw>
                </a:effectLst>
              </a:rPr>
              <a:t>Vikipedi</a:t>
            </a:r>
            <a:r>
              <a:rPr lang="tr-TR" dirty="0" smtClean="0">
                <a:solidFill>
                  <a:srgbClr val="FFC000"/>
                </a:solidFill>
                <a:effectLst>
                  <a:outerShdw blurRad="38100" dist="38100" dir="2700000" algn="tl">
                    <a:srgbClr val="000000">
                      <a:alpha val="43137"/>
                    </a:srgbClr>
                  </a:outerShdw>
                </a:effectLst>
              </a:rPr>
              <a:t> – Yazılı Basın arşivleri</a:t>
            </a:r>
            <a:endParaRPr lang="tr-TR" dirty="0">
              <a:solidFill>
                <a:srgbClr val="FFC000"/>
              </a:solidFill>
              <a:effectLst>
                <a:outerShdw blurRad="38100" dist="38100" dir="2700000" algn="tl">
                  <a:srgbClr val="000000">
                    <a:alpha val="43137"/>
                  </a:srgbClr>
                </a:outerShdw>
              </a:effectLst>
            </a:endParaRPr>
          </a:p>
        </p:txBody>
      </p:sp>
      <p:sp>
        <p:nvSpPr>
          <p:cNvPr id="7" name="6 Dikdörtgen">
            <a:hlinkClick r:id="rId4"/>
          </p:cNvPr>
          <p:cNvSpPr/>
          <p:nvPr/>
        </p:nvSpPr>
        <p:spPr>
          <a:xfrm>
            <a:off x="5868144" y="5805264"/>
            <a:ext cx="576064" cy="576064"/>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Dikdörtgen">
            <a:hlinkClick r:id="rId5"/>
          </p:cNvPr>
          <p:cNvSpPr/>
          <p:nvPr/>
        </p:nvSpPr>
        <p:spPr>
          <a:xfrm>
            <a:off x="6516216" y="5877272"/>
            <a:ext cx="432048" cy="5040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a:hlinkClick r:id="rId6"/>
          </p:cNvPr>
          <p:cNvSpPr/>
          <p:nvPr/>
        </p:nvSpPr>
        <p:spPr>
          <a:xfrm>
            <a:off x="7092280" y="5877272"/>
            <a:ext cx="432048" cy="5040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a:hlinkClick r:id="rId7"/>
          </p:cNvPr>
          <p:cNvSpPr/>
          <p:nvPr/>
        </p:nvSpPr>
        <p:spPr>
          <a:xfrm>
            <a:off x="7596336" y="5877272"/>
            <a:ext cx="432048" cy="5040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a:hlinkClick r:id="rId8"/>
          </p:cNvPr>
          <p:cNvSpPr/>
          <p:nvPr/>
        </p:nvSpPr>
        <p:spPr>
          <a:xfrm>
            <a:off x="8172400" y="5877272"/>
            <a:ext cx="504056" cy="504056"/>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11 Resim" descr="çıkış 1 a.png">
            <a:hlinkClick r:id="" action="ppaction://hlinkshowjump?jump=endshow"/>
          </p:cNvPr>
          <p:cNvPicPr>
            <a:picLocks noChangeAspect="1"/>
          </p:cNvPicPr>
          <p:nvPr/>
        </p:nvPicPr>
        <p:blipFill>
          <a:blip r:embed="rId9" cstate="print"/>
          <a:stretch>
            <a:fillRect/>
          </a:stretch>
        </p:blipFill>
        <p:spPr>
          <a:xfrm>
            <a:off x="8316416" y="6453336"/>
            <a:ext cx="648841" cy="244846"/>
          </a:xfrm>
          <a:prstGeom prst="rect">
            <a:avLst/>
          </a:prstGeom>
        </p:spPr>
      </p:pic>
      <p:sp>
        <p:nvSpPr>
          <p:cNvPr id="13" name="12 Metin kutusu"/>
          <p:cNvSpPr txBox="1"/>
          <p:nvPr/>
        </p:nvSpPr>
        <p:spPr>
          <a:xfrm>
            <a:off x="755576" y="3284984"/>
            <a:ext cx="7992888" cy="923330"/>
          </a:xfrm>
          <a:prstGeom prst="rect">
            <a:avLst/>
          </a:prstGeom>
          <a:noFill/>
        </p:spPr>
        <p:txBody>
          <a:bodyPr wrap="square" rtlCol="0">
            <a:spAutoFit/>
          </a:bodyPr>
          <a:lstStyle/>
          <a:p>
            <a:r>
              <a:rPr lang="tr-TR" dirty="0" smtClean="0"/>
              <a:t>Derleyebildiğim ve önemli bulduğum “Faili Meçhul Ölümler” dışında pek çok cinayet ve </a:t>
            </a:r>
            <a:r>
              <a:rPr lang="tr-TR" dirty="0" err="1" smtClean="0"/>
              <a:t>suikatler</a:t>
            </a:r>
            <a:r>
              <a:rPr lang="tr-TR" dirty="0" smtClean="0"/>
              <a:t> de meydana gelmiştir kuşkusuz, bu çok geniş ve derin araştırma konusu eminim daha uzun yıllar irdelenecek ve konuşulacaktır. </a:t>
            </a:r>
            <a:r>
              <a:rPr lang="tr-TR" dirty="0" err="1" smtClean="0"/>
              <a:t>M.Taşkın</a:t>
            </a:r>
            <a:r>
              <a:rPr lang="tr-TR" dirty="0" smtClean="0"/>
              <a:t>  </a:t>
            </a:r>
            <a:endParaRPr lang="tr-TR"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par>
                          <p:cTn id="10" fill="hold">
                            <p:stCondLst>
                              <p:cond delay="792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0"/>
                                        <p:tgtEl>
                                          <p:spTgt spid="6"/>
                                        </p:tgtEl>
                                      </p:cBhvr>
                                    </p:animEffect>
                                  </p:childTnLst>
                                </p:cTn>
                              </p:par>
                              <p:par>
                                <p:cTn id="14" presetID="53"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0" fill="hold"/>
                                        <p:tgtEl>
                                          <p:spTgt spid="5"/>
                                        </p:tgtEl>
                                        <p:attrNameLst>
                                          <p:attrName>ppt_w</p:attrName>
                                        </p:attrNameLst>
                                      </p:cBhvr>
                                      <p:tavLst>
                                        <p:tav tm="0">
                                          <p:val>
                                            <p:fltVal val="0"/>
                                          </p:val>
                                        </p:tav>
                                        <p:tav tm="100000">
                                          <p:val>
                                            <p:strVal val="#ppt_w"/>
                                          </p:val>
                                        </p:tav>
                                      </p:tavLst>
                                    </p:anim>
                                    <p:anim calcmode="lin" valueType="num">
                                      <p:cBhvr>
                                        <p:cTn id="17" dur="5000" fill="hold"/>
                                        <p:tgtEl>
                                          <p:spTgt spid="5"/>
                                        </p:tgtEl>
                                        <p:attrNameLst>
                                          <p:attrName>ppt_h</p:attrName>
                                        </p:attrNameLst>
                                      </p:cBhvr>
                                      <p:tavLst>
                                        <p:tav tm="0">
                                          <p:val>
                                            <p:fltVal val="0"/>
                                          </p:val>
                                        </p:tav>
                                        <p:tav tm="100000">
                                          <p:val>
                                            <p:strVal val="#ppt_h"/>
                                          </p:val>
                                        </p:tav>
                                      </p:tavLst>
                                    </p:anim>
                                    <p:animEffect transition="in" filter="fade">
                                      <p:cBhvr>
                                        <p:cTn id="18" dur="5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0"/>
                                        <p:tgtEl>
                                          <p:spTgt spid="12"/>
                                        </p:tgtEl>
                                      </p:cBhvr>
                                    </p:animEffect>
                                    <p:anim calcmode="lin" valueType="num">
                                      <p:cBhvr>
                                        <p:cTn id="25" dur="5000" fill="hold"/>
                                        <p:tgtEl>
                                          <p:spTgt spid="12"/>
                                        </p:tgtEl>
                                        <p:attrNameLst>
                                          <p:attrName>ppt_x</p:attrName>
                                        </p:attrNameLst>
                                      </p:cBhvr>
                                      <p:tavLst>
                                        <p:tav tm="0">
                                          <p:val>
                                            <p:strVal val="#ppt_x"/>
                                          </p:val>
                                        </p:tav>
                                        <p:tav tm="100000">
                                          <p:val>
                                            <p:strVal val="#ppt_x"/>
                                          </p:val>
                                        </p:tav>
                                      </p:tavLst>
                                    </p:anim>
                                    <p:anim calcmode="lin" valueType="num">
                                      <p:cBhvr>
                                        <p:cTn id="26" dur="5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uran Emeksiz Ölümü"/>
          <p:cNvPicPr>
            <a:picLocks noChangeAspect="1" noChangeArrowheads="1"/>
          </p:cNvPicPr>
          <p:nvPr/>
        </p:nvPicPr>
        <p:blipFill>
          <a:blip r:embed="rId2" cstate="print"/>
          <a:srcRect/>
          <a:stretch>
            <a:fillRect/>
          </a:stretch>
        </p:blipFill>
        <p:spPr bwMode="auto">
          <a:xfrm>
            <a:off x="683568" y="975629"/>
            <a:ext cx="2880320" cy="4906741"/>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355976" y="1196752"/>
            <a:ext cx="3707746" cy="369332"/>
          </a:xfrm>
          <a:prstGeom prst="rect">
            <a:avLst/>
          </a:prstGeom>
        </p:spPr>
        <p:txBody>
          <a:bodyPr wrap="none">
            <a:spAutoFit/>
          </a:bodyPr>
          <a:lstStyle/>
          <a:p>
            <a:r>
              <a:rPr lang="fi-FI" dirty="0" smtClean="0"/>
              <a:t>28 Nisan 1960 - Turan Emeksiz Ölümü</a:t>
            </a:r>
            <a:endParaRPr lang="fi-FI" dirty="0"/>
          </a:p>
        </p:txBody>
      </p:sp>
      <p:sp>
        <p:nvSpPr>
          <p:cNvPr id="4" name="3 Dikdörtgen"/>
          <p:cNvSpPr/>
          <p:nvPr/>
        </p:nvSpPr>
        <p:spPr>
          <a:xfrm>
            <a:off x="4211960" y="1700808"/>
            <a:ext cx="4572000" cy="923330"/>
          </a:xfrm>
          <a:prstGeom prst="rect">
            <a:avLst/>
          </a:prstGeom>
        </p:spPr>
        <p:txBody>
          <a:bodyPr>
            <a:spAutoFit/>
          </a:bodyPr>
          <a:lstStyle/>
          <a:p>
            <a:r>
              <a:rPr lang="tr-TR" dirty="0" smtClean="0"/>
              <a:t>İstanbul Üniversitesi'nde protesto mitingi sırasında çıkan olaylarda öğrenci Turan Emeksiz öldü.</a:t>
            </a:r>
            <a:endParaRPr lang="tr-TR" dirty="0"/>
          </a:p>
        </p:txBody>
      </p:sp>
      <p:sp>
        <p:nvSpPr>
          <p:cNvPr id="5" name="4 Dikdörtgen"/>
          <p:cNvSpPr/>
          <p:nvPr/>
        </p:nvSpPr>
        <p:spPr>
          <a:xfrm>
            <a:off x="4139952" y="2636912"/>
            <a:ext cx="4572000" cy="3693319"/>
          </a:xfrm>
          <a:prstGeom prst="rect">
            <a:avLst/>
          </a:prstGeom>
        </p:spPr>
        <p:txBody>
          <a:bodyPr>
            <a:spAutoFit/>
          </a:bodyPr>
          <a:lstStyle/>
          <a:p>
            <a:r>
              <a:rPr lang="tr-TR" dirty="0" smtClean="0"/>
              <a:t>Turan Emeksiz 1940 yılında Malatya’da doğdu. Öldüğünde 20 yaşında üniversite öğrencisiydi. </a:t>
            </a:r>
            <a:br>
              <a:rPr lang="tr-TR" dirty="0" smtClean="0"/>
            </a:br>
            <a:r>
              <a:rPr lang="tr-TR" dirty="0" smtClean="0"/>
              <a:t/>
            </a:r>
            <a:br>
              <a:rPr lang="tr-TR" dirty="0" smtClean="0"/>
            </a:br>
            <a:r>
              <a:rPr lang="tr-TR" dirty="0" smtClean="0"/>
              <a:t>Tahkikat Komisyonu'nun kurulmasına dair kanunun kabul edilmesinin ardından 28 Nisan 1960 sabahı İstanbul Üniversitesi bahçesinde protesto mitingi düzenlendi, polisler okul bahçesine girdi, olaylar büyüdü. Bu sırada polisler tarafından öğrencilere ateş açıldı ve Malatya doğumlu Orman Fakültesi öğrencisi 20 yaşındaki Turan Emeksiz öldürüldü. </a:t>
            </a:r>
            <a:br>
              <a:rPr lang="tr-TR" dirty="0" smtClean="0"/>
            </a:br>
            <a:endParaRPr lang="tr-TR" dirty="0"/>
          </a:p>
        </p:txBody>
      </p:sp>
      <p:sp>
        <p:nvSpPr>
          <p:cNvPr id="6" name="5 Slayt Numarası Yer Tutucusu"/>
          <p:cNvSpPr>
            <a:spLocks noGrp="1"/>
          </p:cNvSpPr>
          <p:nvPr>
            <p:ph type="sldNum" sz="quarter" idx="12"/>
          </p:nvPr>
        </p:nvSpPr>
        <p:spPr/>
        <p:txBody>
          <a:bodyPr/>
          <a:lstStyle/>
          <a:p>
            <a:fld id="{61E23A7F-0AFE-415B-BCC1-9954C67CC7FB}" type="slidenum">
              <a:rPr lang="tr-TR" smtClean="0"/>
              <a:pPr/>
              <a:t>5</a:t>
            </a:fld>
            <a:endParaRPr lang="tr-TR"/>
          </a:p>
        </p:txBody>
      </p:sp>
      <p:pic>
        <p:nvPicPr>
          <p:cNvPr id="8" name="7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Öğrenci Taylan Özgür öldürüldü"/>
          <p:cNvPicPr>
            <a:picLocks noChangeAspect="1" noChangeArrowheads="1"/>
          </p:cNvPicPr>
          <p:nvPr/>
        </p:nvPicPr>
        <p:blipFill>
          <a:blip r:embed="rId2" cstate="print"/>
          <a:srcRect/>
          <a:stretch>
            <a:fillRect/>
          </a:stretch>
        </p:blipFill>
        <p:spPr bwMode="auto">
          <a:xfrm>
            <a:off x="395536" y="1520788"/>
            <a:ext cx="3400858" cy="3816424"/>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427984" y="1556792"/>
            <a:ext cx="4551118" cy="369332"/>
          </a:xfrm>
          <a:prstGeom prst="rect">
            <a:avLst/>
          </a:prstGeom>
        </p:spPr>
        <p:txBody>
          <a:bodyPr wrap="none">
            <a:spAutoFit/>
          </a:bodyPr>
          <a:lstStyle/>
          <a:p>
            <a:r>
              <a:rPr lang="tr-TR" dirty="0" smtClean="0"/>
              <a:t>23 Eylül 1969 - Öğrenci Taylan Özgür öldürüldü</a:t>
            </a:r>
            <a:endParaRPr lang="tr-TR" dirty="0"/>
          </a:p>
        </p:txBody>
      </p:sp>
      <p:sp>
        <p:nvSpPr>
          <p:cNvPr id="4" name="3 Dikdörtgen"/>
          <p:cNvSpPr/>
          <p:nvPr/>
        </p:nvSpPr>
        <p:spPr>
          <a:xfrm>
            <a:off x="4427984" y="1916832"/>
            <a:ext cx="4572000" cy="1200329"/>
          </a:xfrm>
          <a:prstGeom prst="rect">
            <a:avLst/>
          </a:prstGeom>
        </p:spPr>
        <p:txBody>
          <a:bodyPr>
            <a:spAutoFit/>
          </a:bodyPr>
          <a:lstStyle/>
          <a:p>
            <a:r>
              <a:rPr lang="tr-TR" dirty="0" smtClean="0"/>
              <a:t>Ortadoğu Teknik Üniversitesi (ODTÜ) öğrencisi Taylan Özgür İstanbul'da güvenlik güçlerinin yaptığı baskında öldürüldü. Aynı gün öğrenci lideri Deniz Gezmiş tutuklandı.</a:t>
            </a:r>
            <a:endParaRPr lang="tr-TR" dirty="0"/>
          </a:p>
        </p:txBody>
      </p:sp>
      <p:sp>
        <p:nvSpPr>
          <p:cNvPr id="5" name="4 Dikdörtgen"/>
          <p:cNvSpPr/>
          <p:nvPr/>
        </p:nvSpPr>
        <p:spPr>
          <a:xfrm>
            <a:off x="4427984" y="3284984"/>
            <a:ext cx="4572000" cy="2585323"/>
          </a:xfrm>
          <a:prstGeom prst="rect">
            <a:avLst/>
          </a:prstGeom>
        </p:spPr>
        <p:txBody>
          <a:bodyPr>
            <a:spAutoFit/>
          </a:bodyPr>
          <a:lstStyle/>
          <a:p>
            <a:r>
              <a:rPr lang="tr-TR" dirty="0" smtClean="0"/>
              <a:t>ODTÜ öğrencisi Taylan Özgür, İstanbul Üniversitesi'nde katıldığı Öğrenci Birliği Kongresi sırasında güvenlik güçlerinin yaptığı baskında öldürüldü. Onu kimin öldürdüğü bugüne kadar aydınlanamadı. Polis kurşunuyla öldürüldüğü iddia edildi. </a:t>
            </a:r>
            <a:br>
              <a:rPr lang="tr-TR" dirty="0" smtClean="0"/>
            </a:br>
            <a:r>
              <a:rPr lang="tr-TR" dirty="0" smtClean="0"/>
              <a:t/>
            </a:r>
            <a:br>
              <a:rPr lang="tr-TR" dirty="0" smtClean="0"/>
            </a:br>
            <a:r>
              <a:rPr lang="tr-TR" dirty="0" smtClean="0"/>
              <a:t>Taylan Özgür 1968 öğrenci hareketi liderlerindendi.</a:t>
            </a:r>
            <a:endParaRPr lang="tr-TR" dirty="0"/>
          </a:p>
        </p:txBody>
      </p:sp>
      <p:sp>
        <p:nvSpPr>
          <p:cNvPr id="6" name="5 Slayt Numarası Yer Tutucusu"/>
          <p:cNvSpPr>
            <a:spLocks noGrp="1"/>
          </p:cNvSpPr>
          <p:nvPr>
            <p:ph type="sldNum" sz="quarter" idx="12"/>
          </p:nvPr>
        </p:nvSpPr>
        <p:spPr/>
        <p:txBody>
          <a:bodyPr/>
          <a:lstStyle/>
          <a:p>
            <a:fld id="{61E23A7F-0AFE-415B-BCC1-9954C67CC7FB}" type="slidenum">
              <a:rPr lang="tr-TR" smtClean="0"/>
              <a:pPr/>
              <a:t>6</a:t>
            </a:fld>
            <a:endParaRPr lang="tr-TR"/>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plomat Hüseyin Daniş Tunalıgil Viyanada öldürüldü"/>
          <p:cNvPicPr>
            <a:picLocks noChangeAspect="1" noChangeArrowheads="1"/>
          </p:cNvPicPr>
          <p:nvPr/>
        </p:nvPicPr>
        <p:blipFill>
          <a:blip r:embed="rId2" cstate="print"/>
          <a:srcRect/>
          <a:stretch>
            <a:fillRect/>
          </a:stretch>
        </p:blipFill>
        <p:spPr bwMode="auto">
          <a:xfrm>
            <a:off x="611560" y="1304764"/>
            <a:ext cx="3186354" cy="4248472"/>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572000" y="1700808"/>
            <a:ext cx="4572000" cy="646331"/>
          </a:xfrm>
          <a:prstGeom prst="rect">
            <a:avLst/>
          </a:prstGeom>
        </p:spPr>
        <p:txBody>
          <a:bodyPr>
            <a:spAutoFit/>
          </a:bodyPr>
          <a:lstStyle/>
          <a:p>
            <a:r>
              <a:rPr lang="tr-TR" dirty="0" smtClean="0"/>
              <a:t>22 Ekim 1975 - Diplomat Hüseyin </a:t>
            </a:r>
            <a:r>
              <a:rPr lang="tr-TR" dirty="0" err="1" smtClean="0"/>
              <a:t>Daniş</a:t>
            </a:r>
            <a:r>
              <a:rPr lang="tr-TR" dirty="0" smtClean="0"/>
              <a:t> </a:t>
            </a:r>
            <a:r>
              <a:rPr lang="tr-TR" dirty="0" err="1" smtClean="0"/>
              <a:t>Tunalıgil</a:t>
            </a:r>
            <a:r>
              <a:rPr lang="tr-TR" dirty="0" smtClean="0"/>
              <a:t> </a:t>
            </a:r>
            <a:r>
              <a:rPr lang="tr-TR" dirty="0" err="1" smtClean="0"/>
              <a:t>Viyanada</a:t>
            </a:r>
            <a:r>
              <a:rPr lang="tr-TR" dirty="0" smtClean="0"/>
              <a:t> öldürüldü</a:t>
            </a:r>
            <a:endParaRPr lang="tr-TR" dirty="0"/>
          </a:p>
        </p:txBody>
      </p:sp>
      <p:sp>
        <p:nvSpPr>
          <p:cNvPr id="4" name="3 Dikdörtgen"/>
          <p:cNvSpPr/>
          <p:nvPr/>
        </p:nvSpPr>
        <p:spPr>
          <a:xfrm>
            <a:off x="4572000" y="2420888"/>
            <a:ext cx="4572000" cy="1477328"/>
          </a:xfrm>
          <a:prstGeom prst="rect">
            <a:avLst/>
          </a:prstGeom>
        </p:spPr>
        <p:txBody>
          <a:bodyPr>
            <a:spAutoFit/>
          </a:bodyPr>
          <a:lstStyle/>
          <a:p>
            <a:r>
              <a:rPr lang="tr-TR" dirty="0" smtClean="0"/>
              <a:t>Diplomat Hüseyin </a:t>
            </a:r>
            <a:r>
              <a:rPr lang="tr-TR" dirty="0" err="1" smtClean="0"/>
              <a:t>Daniş</a:t>
            </a:r>
            <a:r>
              <a:rPr lang="tr-TR" dirty="0" smtClean="0"/>
              <a:t> </a:t>
            </a:r>
            <a:r>
              <a:rPr lang="tr-TR" dirty="0" err="1" smtClean="0"/>
              <a:t>Tunalıgil</a:t>
            </a:r>
            <a:r>
              <a:rPr lang="tr-TR" dirty="0" smtClean="0"/>
              <a:t> Türkiye'nin Avusturya büyükelçisi olarak görev yaptığı Viyana'da Ermeni Soykırımı Adalet Komandoları'na mensup üç militan tarafından düzenlenen suikast sonucu öldü.</a:t>
            </a:r>
            <a:endParaRPr lang="tr-TR" dirty="0"/>
          </a:p>
        </p:txBody>
      </p:sp>
      <p:sp>
        <p:nvSpPr>
          <p:cNvPr id="5" name="4 Dikdörtgen"/>
          <p:cNvSpPr/>
          <p:nvPr/>
        </p:nvSpPr>
        <p:spPr>
          <a:xfrm>
            <a:off x="4572000" y="3861048"/>
            <a:ext cx="4572000" cy="1200329"/>
          </a:xfrm>
          <a:prstGeom prst="rect">
            <a:avLst/>
          </a:prstGeom>
        </p:spPr>
        <p:txBody>
          <a:bodyPr>
            <a:spAutoFit/>
          </a:bodyPr>
          <a:lstStyle/>
          <a:p>
            <a:r>
              <a:rPr lang="tr-TR" dirty="0" smtClean="0"/>
              <a:t>Bu saldırıdan iki gün sonra 24 Ekim 1975 tarihinde Türkiye'nin Fransa büyükelçisi İsmail Erez'i ve şoförünü hedef alan saldırıda büyükelçi ve şoförü yaşamını yitirmiştir.</a:t>
            </a:r>
            <a:endParaRPr lang="tr-TR" dirty="0"/>
          </a:p>
        </p:txBody>
      </p:sp>
      <p:sp>
        <p:nvSpPr>
          <p:cNvPr id="6" name="5 Slayt Numarası Yer Tutucusu"/>
          <p:cNvSpPr>
            <a:spLocks noGrp="1"/>
          </p:cNvSpPr>
          <p:nvPr>
            <p:ph type="sldNum" sz="quarter" idx="12"/>
          </p:nvPr>
        </p:nvSpPr>
        <p:spPr/>
        <p:txBody>
          <a:bodyPr/>
          <a:lstStyle/>
          <a:p>
            <a:fld id="{61E23A7F-0AFE-415B-BCC1-9954C67CC7FB}" type="slidenum">
              <a:rPr lang="tr-TR" smtClean="0"/>
              <a:pPr/>
              <a:t>7</a:t>
            </a:fld>
            <a:endParaRPr lang="tr-TR"/>
          </a:p>
        </p:txBody>
      </p:sp>
      <p:pic>
        <p:nvPicPr>
          <p:cNvPr id="7" name="6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aris büyükelçisi İsmail Erez öldürüldü"/>
          <p:cNvPicPr>
            <a:picLocks noChangeAspect="1" noChangeArrowheads="1"/>
          </p:cNvPicPr>
          <p:nvPr/>
        </p:nvPicPr>
        <p:blipFill>
          <a:blip r:embed="rId2" cstate="print"/>
          <a:srcRect/>
          <a:stretch>
            <a:fillRect/>
          </a:stretch>
        </p:blipFill>
        <p:spPr bwMode="auto">
          <a:xfrm>
            <a:off x="539552" y="1607197"/>
            <a:ext cx="3312368" cy="3643605"/>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572000" y="1772816"/>
            <a:ext cx="4572000" cy="646331"/>
          </a:xfrm>
          <a:prstGeom prst="rect">
            <a:avLst/>
          </a:prstGeom>
        </p:spPr>
        <p:txBody>
          <a:bodyPr>
            <a:spAutoFit/>
          </a:bodyPr>
          <a:lstStyle/>
          <a:p>
            <a:r>
              <a:rPr lang="tr-TR" dirty="0" smtClean="0"/>
              <a:t>24 Ekim 1975 - Paris büyükelçisi İsmail Erez öldürüldü</a:t>
            </a:r>
            <a:endParaRPr lang="tr-TR" dirty="0"/>
          </a:p>
        </p:txBody>
      </p:sp>
      <p:sp>
        <p:nvSpPr>
          <p:cNvPr id="4" name="3 Dikdörtgen"/>
          <p:cNvSpPr/>
          <p:nvPr/>
        </p:nvSpPr>
        <p:spPr>
          <a:xfrm>
            <a:off x="4572000" y="2492896"/>
            <a:ext cx="4572000" cy="1200329"/>
          </a:xfrm>
          <a:prstGeom prst="rect">
            <a:avLst/>
          </a:prstGeom>
        </p:spPr>
        <p:txBody>
          <a:bodyPr>
            <a:spAutoFit/>
          </a:bodyPr>
          <a:lstStyle/>
          <a:p>
            <a:r>
              <a:rPr lang="tr-TR" dirty="0" smtClean="0"/>
              <a:t>24 Ekim 1975 tarihinde makam şoförü Talip Yener ile büyükelçilik yakınlarındaki "Bir </a:t>
            </a:r>
            <a:r>
              <a:rPr lang="tr-TR" dirty="0" err="1" smtClean="0"/>
              <a:t>Hakeim</a:t>
            </a:r>
            <a:r>
              <a:rPr lang="tr-TR" dirty="0" smtClean="0"/>
              <a:t> Köprüsü" çıkışında pusuya düşürülerek ASALA tarafından öldürülmüştür.</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8</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plomat Taha Carım öldürüldü"/>
          <p:cNvPicPr>
            <a:picLocks noChangeAspect="1" noChangeArrowheads="1"/>
          </p:cNvPicPr>
          <p:nvPr/>
        </p:nvPicPr>
        <p:blipFill>
          <a:blip r:embed="rId2" cstate="print"/>
          <a:srcRect/>
          <a:stretch>
            <a:fillRect/>
          </a:stretch>
        </p:blipFill>
        <p:spPr bwMode="auto">
          <a:xfrm>
            <a:off x="539552" y="1175556"/>
            <a:ext cx="3380166" cy="4506888"/>
          </a:xfrm>
          <a:prstGeom prst="rect">
            <a:avLst/>
          </a:prstGeom>
          <a:ln>
            <a:noFill/>
          </a:ln>
          <a:effectLst>
            <a:outerShdw blurRad="292100" dist="139700" dir="2700000" algn="tl" rotWithShape="0">
              <a:srgbClr val="333333">
                <a:alpha val="65000"/>
              </a:srgbClr>
            </a:outerShdw>
          </a:effectLst>
        </p:spPr>
      </p:pic>
      <p:sp>
        <p:nvSpPr>
          <p:cNvPr id="3" name="2 Dikdörtgen"/>
          <p:cNvSpPr/>
          <p:nvPr/>
        </p:nvSpPr>
        <p:spPr>
          <a:xfrm>
            <a:off x="4572000" y="2348880"/>
            <a:ext cx="4572000" cy="646331"/>
          </a:xfrm>
          <a:prstGeom prst="rect">
            <a:avLst/>
          </a:prstGeom>
        </p:spPr>
        <p:txBody>
          <a:bodyPr>
            <a:spAutoFit/>
          </a:bodyPr>
          <a:lstStyle/>
          <a:p>
            <a:r>
              <a:rPr lang="tr-TR" dirty="0" smtClean="0"/>
              <a:t>9 Haziran 1977 - Diplomat Taha Carım öldürüldü</a:t>
            </a:r>
            <a:endParaRPr lang="tr-TR" dirty="0"/>
          </a:p>
        </p:txBody>
      </p:sp>
      <p:sp>
        <p:nvSpPr>
          <p:cNvPr id="4" name="3 Dikdörtgen"/>
          <p:cNvSpPr/>
          <p:nvPr/>
        </p:nvSpPr>
        <p:spPr>
          <a:xfrm>
            <a:off x="4572000" y="3105834"/>
            <a:ext cx="4320480" cy="646331"/>
          </a:xfrm>
          <a:prstGeom prst="rect">
            <a:avLst/>
          </a:prstGeom>
        </p:spPr>
        <p:txBody>
          <a:bodyPr wrap="square">
            <a:spAutoFit/>
          </a:bodyPr>
          <a:lstStyle/>
          <a:p>
            <a:r>
              <a:rPr lang="tr-TR" dirty="0" smtClean="0"/>
              <a:t>Taha Carım, Türkiye Vatikan Büyükelçisi olarak görev yapmaktaydı.</a:t>
            </a:r>
            <a:endParaRPr lang="tr-TR" dirty="0"/>
          </a:p>
        </p:txBody>
      </p:sp>
      <p:sp>
        <p:nvSpPr>
          <p:cNvPr id="5" name="4 Slayt Numarası Yer Tutucusu"/>
          <p:cNvSpPr>
            <a:spLocks noGrp="1"/>
          </p:cNvSpPr>
          <p:nvPr>
            <p:ph type="sldNum" sz="quarter" idx="12"/>
          </p:nvPr>
        </p:nvSpPr>
        <p:spPr/>
        <p:txBody>
          <a:bodyPr/>
          <a:lstStyle/>
          <a:p>
            <a:fld id="{61E23A7F-0AFE-415B-BCC1-9954C67CC7FB}" type="slidenum">
              <a:rPr lang="tr-TR" smtClean="0"/>
              <a:pPr/>
              <a:t>9</a:t>
            </a:fld>
            <a:endParaRPr lang="tr-TR"/>
          </a:p>
        </p:txBody>
      </p:sp>
      <p:pic>
        <p:nvPicPr>
          <p:cNvPr id="6" name="5 Resim" descr="uc1.gif"/>
          <p:cNvPicPr>
            <a:picLocks noChangeAspect="1"/>
          </p:cNvPicPr>
          <p:nvPr/>
        </p:nvPicPr>
        <p:blipFill>
          <a:blip r:embed="rId3" cstate="print"/>
          <a:stretch>
            <a:fillRect/>
          </a:stretch>
        </p:blipFill>
        <p:spPr>
          <a:xfrm>
            <a:off x="8892480" y="6525344"/>
            <a:ext cx="144015" cy="144015"/>
          </a:xfrm>
          <a:prstGeom prst="rect">
            <a:avLst/>
          </a:prstGeom>
        </p:spPr>
      </p:pic>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1385</Words>
  <Application>Microsoft Office PowerPoint</Application>
  <PresentationFormat>Ekran Gösterisi (4:3)</PresentationFormat>
  <Paragraphs>147</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 taskin</dc:creator>
  <cp:lastModifiedBy>mustafa taskin</cp:lastModifiedBy>
  <cp:revision>15</cp:revision>
  <dcterms:created xsi:type="dcterms:W3CDTF">2016-11-21T08:29:19Z</dcterms:created>
  <dcterms:modified xsi:type="dcterms:W3CDTF">2016-11-29T08:22:50Z</dcterms:modified>
</cp:coreProperties>
</file>